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54"/>
  </p:notesMasterIdLst>
  <p:sldIdLst>
    <p:sldId id="256" r:id="rId2"/>
    <p:sldId id="288" r:id="rId3"/>
    <p:sldId id="258" r:id="rId4"/>
    <p:sldId id="302" r:id="rId5"/>
    <p:sldId id="303" r:id="rId6"/>
    <p:sldId id="257" r:id="rId7"/>
    <p:sldId id="284" r:id="rId8"/>
    <p:sldId id="259" r:id="rId9"/>
    <p:sldId id="260" r:id="rId10"/>
    <p:sldId id="301" r:id="rId11"/>
    <p:sldId id="295" r:id="rId12"/>
    <p:sldId id="305" r:id="rId13"/>
    <p:sldId id="304" r:id="rId14"/>
    <p:sldId id="261" r:id="rId15"/>
    <p:sldId id="263" r:id="rId16"/>
    <p:sldId id="264" r:id="rId17"/>
    <p:sldId id="265" r:id="rId18"/>
    <p:sldId id="285" r:id="rId19"/>
    <p:sldId id="289" r:id="rId20"/>
    <p:sldId id="290" r:id="rId21"/>
    <p:sldId id="291" r:id="rId22"/>
    <p:sldId id="286" r:id="rId23"/>
    <p:sldId id="266" r:id="rId24"/>
    <p:sldId id="299" r:id="rId25"/>
    <p:sldId id="267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83" r:id="rId37"/>
    <p:sldId id="293" r:id="rId38"/>
    <p:sldId id="294" r:id="rId39"/>
    <p:sldId id="280" r:id="rId40"/>
    <p:sldId id="281" r:id="rId41"/>
    <p:sldId id="282" r:id="rId42"/>
    <p:sldId id="268" r:id="rId43"/>
    <p:sldId id="300" r:id="rId44"/>
    <p:sldId id="296" r:id="rId45"/>
    <p:sldId id="298" r:id="rId46"/>
    <p:sldId id="297" r:id="rId47"/>
    <p:sldId id="306" r:id="rId48"/>
    <p:sldId id="307" r:id="rId49"/>
    <p:sldId id="308" r:id="rId50"/>
    <p:sldId id="279" r:id="rId51"/>
    <p:sldId id="292" r:id="rId52"/>
    <p:sldId id="287" r:id="rId5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02C99-4EB6-40A1-B4B3-B4685C273B52}" type="datetimeFigureOut">
              <a:rPr lang="pl-PL" smtClean="0"/>
              <a:t>07.10.2020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DCD1A-8718-4DA2-A63B-A434FD4F330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37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3E57-A706-420A-9CFD-8183E39FAF5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D53F-8330-4B59-831E-633E46217309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8EE31-91AE-4CEB-8B68-EDF660FBF22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7512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304AE-AF71-4F35-8D9C-578F0609A6B5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53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3685-5A29-41BA-B525-60A41317563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8318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D265F-4592-40F3-B6DF-09835E0145F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5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3CE3-22F5-450C-BFB0-D76988247BA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68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17BD-1AAD-4252-AD6F-6ECB57FA124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1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5072-FA6B-4326-9746-48999E06F1E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750-F96E-4D77-BD5F-BCF5CB7AEE7E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6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8C4E-A626-4AA9-BAB6-FFD909C4CB7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34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4D233-DDC9-4C6F-ABDB-1F55B68591C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3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019C7-2868-4ACF-8D7C-D0C80BB993A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81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C40C9-A306-4C61-8F33-5EEFC93A8024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3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E3E9-52A3-4B99-AF2B-8CBCD992533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37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0BDBE-3802-45DD-9C0D-32E5D16046B9}" type="datetime1">
              <a:rPr lang="en-US" smtClean="0"/>
              <a:t>10/7/2020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4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D4418-9406-429C-B67D-363BF71CD6F2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unit_testing_frameworks#.NET_programming_languag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mesissoft/Nemesis.TextParsers/blob/master/Nemesis.TextParsers.Tests/Deconstructable/DeconstructableTests.cs" TargetMode="External"/><Relationship Id="rId2" Type="http://schemas.openxmlformats.org/officeDocument/2006/relationships/hyperlink" Target="https://github.com/nemesissoft/Nemesis.TextParsers/blob/master/Nemesis.TextParsers.Tests/ExploratoryTests.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ioMx/TDD-Training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2119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rtinfowler.com/bliki/TestDoubl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E27A-AADD-46C9-8E94-36B6A72FA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935" y="2059477"/>
            <a:ext cx="7766936" cy="1646302"/>
          </a:xfrm>
        </p:spPr>
        <p:txBody>
          <a:bodyPr/>
          <a:lstStyle/>
          <a:p>
            <a:r>
              <a:rPr lang="pl-PL" dirty="0" err="1"/>
              <a:t>Testing</a:t>
            </a:r>
            <a:r>
              <a:rPr lang="pl-PL" dirty="0"/>
              <a:t> in TDD </a:t>
            </a:r>
            <a:r>
              <a:rPr lang="pl-PL" dirty="0" err="1"/>
              <a:t>spirit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5F984-973E-4E4D-BED5-E1DB65807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935" y="3705776"/>
            <a:ext cx="7766936" cy="1096899"/>
          </a:xfrm>
        </p:spPr>
        <p:txBody>
          <a:bodyPr/>
          <a:lstStyle/>
          <a:p>
            <a:r>
              <a:rPr lang="en-GB" dirty="0"/>
              <a:t>Test is like sex – even if it’s bad, it’s better than nothing!?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56B8E-30B8-4B01-A998-D648C70F8DF4}"/>
              </a:ext>
            </a:extLst>
          </p:cNvPr>
          <p:cNvSpPr txBox="1"/>
          <p:nvPr/>
        </p:nvSpPr>
        <p:spPr>
          <a:xfrm>
            <a:off x="112294" y="6349041"/>
            <a:ext cx="278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Michał Bryłka, </a:t>
            </a:r>
            <a:r>
              <a:rPr lang="pl-PL" dirty="0" err="1"/>
              <a:t>Capgemini</a:t>
            </a:r>
            <a:endParaRPr lang="pl-P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5044B-D083-4F36-A237-422B7DAB3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544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Legacy systems – façade + facilitating injections</a:t>
            </a:r>
          </a:p>
          <a:p>
            <a:pPr>
              <a:lnSpc>
                <a:spcPct val="150000"/>
              </a:lnSpc>
            </a:pPr>
            <a:r>
              <a:rPr lang="en-US" dirty="0"/>
              <a:t>Usage documentation, use case specification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No code comments anymore !!!</a:t>
            </a:r>
          </a:p>
          <a:p>
            <a:pPr>
              <a:lnSpc>
                <a:spcPct val="150000"/>
              </a:lnSpc>
            </a:pPr>
            <a:r>
              <a:rPr lang="en-US" dirty="0"/>
              <a:t>TDD ⭢ YAGNI</a:t>
            </a:r>
          </a:p>
          <a:p>
            <a:pPr>
              <a:lnSpc>
                <a:spcPct val="150000"/>
              </a:lnSpc>
            </a:pPr>
            <a:r>
              <a:rPr lang="en-US" dirty="0"/>
              <a:t>OSS – failing tests (bug manifestation) 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/>
              <a:t>Time </a:t>
            </a:r>
            <a:r>
              <a:rPr lang="pl-PL" dirty="0" err="1"/>
              <a:t>capsule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err="1"/>
              <a:t>Temporal</a:t>
            </a:r>
            <a:r>
              <a:rPr lang="pl-PL" dirty="0"/>
              <a:t> </a:t>
            </a:r>
            <a:r>
              <a:rPr lang="pl-PL" dirty="0" err="1"/>
              <a:t>proofing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Upgrade </a:t>
            </a:r>
            <a:r>
              <a:rPr lang="pl-PL" dirty="0" err="1"/>
              <a:t>path</a:t>
            </a:r>
            <a:r>
              <a:rPr lang="pl-PL" dirty="0"/>
              <a:t> </a:t>
            </a:r>
            <a:r>
              <a:rPr lang="pl-PL" dirty="0" err="1"/>
              <a:t>detector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Performance </a:t>
            </a:r>
            <a:r>
              <a:rPr lang="pl-PL" dirty="0" err="1"/>
              <a:t>guard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04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DC56-35E9-4B84-A8C3-10AA2F54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kinds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C344-675E-4AF0-972E-958EDA53C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7465"/>
            <a:ext cx="8596668" cy="4413898"/>
          </a:xfrm>
        </p:spPr>
        <p:txBody>
          <a:bodyPr/>
          <a:lstStyle/>
          <a:p>
            <a:r>
              <a:rPr lang="pl-PL" dirty="0" err="1"/>
              <a:t>Logical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Unit test</a:t>
            </a:r>
          </a:p>
          <a:p>
            <a:pPr lvl="1"/>
            <a:r>
              <a:rPr lang="pl-PL" dirty="0"/>
              <a:t>Micro-test</a:t>
            </a:r>
          </a:p>
          <a:p>
            <a:pPr lvl="1"/>
            <a:r>
              <a:rPr lang="pl-PL" dirty="0" err="1"/>
              <a:t>Acceptance</a:t>
            </a:r>
            <a:r>
              <a:rPr lang="pl-PL" dirty="0"/>
              <a:t> („business”) test</a:t>
            </a:r>
          </a:p>
          <a:p>
            <a:pPr lvl="1"/>
            <a:r>
              <a:rPr lang="pl-PL" dirty="0" err="1"/>
              <a:t>Funtional</a:t>
            </a:r>
            <a:r>
              <a:rPr lang="pl-PL" dirty="0"/>
              <a:t> test (</a:t>
            </a:r>
            <a:r>
              <a:rPr lang="pl-PL" dirty="0" err="1"/>
              <a:t>wider</a:t>
            </a:r>
            <a:r>
              <a:rPr lang="pl-PL" dirty="0"/>
              <a:t>, </a:t>
            </a:r>
            <a:r>
              <a:rPr lang="pl-PL" dirty="0" err="1"/>
              <a:t>mocked</a:t>
            </a:r>
            <a:r>
              <a:rPr lang="pl-PL" dirty="0"/>
              <a:t> </a:t>
            </a:r>
            <a:r>
              <a:rPr lang="pl-PL" dirty="0" err="1"/>
              <a:t>context</a:t>
            </a:r>
            <a:r>
              <a:rPr lang="pl-PL" dirty="0"/>
              <a:t>)</a:t>
            </a:r>
          </a:p>
          <a:p>
            <a:pPr lvl="1"/>
            <a:r>
              <a:rPr lang="pl-PL" dirty="0" err="1"/>
              <a:t>Mutation</a:t>
            </a:r>
            <a:r>
              <a:rPr lang="pl-PL" dirty="0"/>
              <a:t> </a:t>
            </a:r>
            <a:r>
              <a:rPr lang="pl-PL" dirty="0" err="1"/>
              <a:t>testing</a:t>
            </a:r>
            <a:endParaRPr lang="pl-PL" dirty="0"/>
          </a:p>
          <a:p>
            <a:pPr lvl="1"/>
            <a:r>
              <a:rPr lang="pl-PL" dirty="0" err="1"/>
              <a:t>Convention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Configuration</a:t>
            </a:r>
            <a:r>
              <a:rPr lang="pl-PL" dirty="0"/>
              <a:t> (end-to-end)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Integration test</a:t>
            </a:r>
          </a:p>
          <a:p>
            <a:pPr lvl="1"/>
            <a:r>
              <a:rPr lang="pl-PL" dirty="0"/>
              <a:t>System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FCA03-B7FE-40D4-BA27-38CFD019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9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6AE09-B072-4C93-B323-6B5CCBEAA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techniques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84D0F-D94E-485A-AB03-8072F2D3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4E62C31F-9CA5-4662-A77F-C0D8D1AC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998" y="1684789"/>
            <a:ext cx="4320689" cy="4195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A70FFF-0246-49E9-A336-FEA4F99A469A}"/>
              </a:ext>
            </a:extLst>
          </p:cNvPr>
          <p:cNvSpPr/>
          <p:nvPr/>
        </p:nvSpPr>
        <p:spPr>
          <a:xfrm>
            <a:off x="5445852" y="1870745"/>
            <a:ext cx="1668011" cy="2298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8000" dirty="0"/>
              <a:t>?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1631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F18DE-E101-4B88-A838-8C9F7352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6862"/>
          </a:xfrm>
        </p:spPr>
        <p:txBody>
          <a:bodyPr/>
          <a:lstStyle/>
          <a:p>
            <a:r>
              <a:rPr lang="pl-PL" dirty="0" err="1"/>
              <a:t>Exercise</a:t>
            </a:r>
            <a:r>
              <a:rPr lang="pl-PL" dirty="0"/>
              <a:t> –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test…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5AE5F-4A9A-40DF-AB31-85C33753A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131"/>
            <a:ext cx="8596668" cy="4932726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Parse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200000"/>
              </a:lnSpc>
            </a:pPr>
            <a:r>
              <a:rPr lang="en-US" dirty="0"/>
              <a:t>Database connection</a:t>
            </a:r>
          </a:p>
          <a:p>
            <a:pPr>
              <a:lnSpc>
                <a:spcPct val="200000"/>
              </a:lnSpc>
            </a:pPr>
            <a:r>
              <a:rPr lang="en-US" dirty="0"/>
              <a:t>Database stored procedure logic</a:t>
            </a:r>
          </a:p>
          <a:p>
            <a:pPr>
              <a:lnSpc>
                <a:spcPct val="200000"/>
              </a:lnSpc>
            </a:pPr>
            <a:r>
              <a:rPr lang="en-US" dirty="0"/>
              <a:t>Code dependent on slow network connection</a:t>
            </a:r>
          </a:p>
          <a:p>
            <a:pPr>
              <a:lnSpc>
                <a:spcPct val="200000"/>
              </a:lnSpc>
            </a:pPr>
            <a:r>
              <a:rPr lang="en-US" dirty="0"/>
              <a:t>Event based system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Transaction system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Time dependencies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Exchange trading system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DAAB7D-267F-4745-8E7A-39211EC66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02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E4B0-18A3-4D3A-A688-BB6770E4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4747"/>
          </a:xfrm>
        </p:spPr>
        <p:txBody>
          <a:bodyPr/>
          <a:lstStyle/>
          <a:p>
            <a:r>
              <a:rPr lang="pl-PL" dirty="0" err="1"/>
              <a:t>Frameworks</a:t>
            </a:r>
            <a:r>
              <a:rPr lang="pl-PL" dirty="0"/>
              <a:t> – (unit)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AB0D8-0E4A-4106-A818-A1564544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(x)</a:t>
            </a:r>
            <a:r>
              <a:rPr lang="en-GB" dirty="0"/>
              <a:t>Unit frameworks, presented on XP2000 conference (</a:t>
            </a:r>
            <a:r>
              <a:rPr lang="en-GB" dirty="0" err="1"/>
              <a:t>.net</a:t>
            </a:r>
            <a:r>
              <a:rPr lang="en-GB" dirty="0"/>
              <a:t> 1.0 - 2002!)</a:t>
            </a:r>
            <a:endParaRPr lang="pl-PL" dirty="0"/>
          </a:p>
          <a:p>
            <a:pPr lvl="1"/>
            <a:r>
              <a:rPr lang="pl-PL" dirty="0" err="1"/>
              <a:t>nUnit</a:t>
            </a:r>
            <a:endParaRPr lang="pl-PL" dirty="0"/>
          </a:p>
          <a:p>
            <a:pPr lvl="1"/>
            <a:r>
              <a:rPr lang="pl-PL" dirty="0" err="1"/>
              <a:t>xUnit</a:t>
            </a:r>
            <a:endParaRPr lang="pl-PL" dirty="0"/>
          </a:p>
          <a:p>
            <a:pPr lvl="1"/>
            <a:r>
              <a:rPr lang="pl-PL" dirty="0" err="1"/>
              <a:t>jUnit</a:t>
            </a:r>
            <a:endParaRPr lang="pl-PL" dirty="0"/>
          </a:p>
          <a:p>
            <a:pPr lvl="1"/>
            <a:r>
              <a:rPr lang="pl-PL" dirty="0"/>
              <a:t>…</a:t>
            </a:r>
          </a:p>
          <a:p>
            <a:r>
              <a:rPr lang="pl-PL" dirty="0"/>
              <a:t>MS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>
                <a:hlinkClick r:id="rId2"/>
              </a:rPr>
              <a:t>https://en.wikipedia.org/wiki/List_of_unit_testing_frameworks#.NET_programming_languages</a:t>
            </a:r>
            <a:endParaRPr lang="pl-PL" dirty="0"/>
          </a:p>
          <a:p>
            <a:endParaRPr lang="pl-PL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2017F-96D6-40E2-BE9D-63EF9F88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14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EDD6-EFB3-4ADF-A606-8394480C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3940"/>
            <a:ext cx="8596668" cy="667109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08B0B-63C5-4B6F-8BDC-AA1F7898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1049"/>
            <a:ext cx="8596668" cy="4980313"/>
          </a:xfrm>
        </p:spPr>
        <p:txBody>
          <a:bodyPr>
            <a:normAutofit/>
          </a:bodyPr>
          <a:lstStyle/>
          <a:p>
            <a:r>
              <a:rPr lang="en-GB" dirty="0"/>
              <a:t>Attributes</a:t>
            </a:r>
          </a:p>
          <a:p>
            <a:pPr lvl="1"/>
            <a:r>
              <a:rPr lang="en-GB" dirty="0"/>
              <a:t>manage lifecycle of test (setup, tests, tear down)</a:t>
            </a:r>
          </a:p>
          <a:p>
            <a:pPr lvl="1"/>
            <a:r>
              <a:rPr lang="en-GB" dirty="0"/>
              <a:t>providing data to the test (e.g. values, range, generators, combinatorics)</a:t>
            </a:r>
          </a:p>
          <a:p>
            <a:pPr lvl="1"/>
            <a:r>
              <a:rPr lang="en-GB" dirty="0"/>
              <a:t>helpers (e.g. </a:t>
            </a:r>
            <a:r>
              <a:rPr lang="en-GB" dirty="0" err="1"/>
              <a:t>SetCulture</a:t>
            </a:r>
            <a:r>
              <a:rPr lang="en-GB" dirty="0"/>
              <a:t>, Category)</a:t>
            </a:r>
          </a:p>
          <a:p>
            <a:r>
              <a:rPr lang="en-GB" dirty="0"/>
              <a:t>Assertions</a:t>
            </a:r>
          </a:p>
          <a:p>
            <a:pPr lvl="1"/>
            <a:r>
              <a:rPr lang="en-GB" dirty="0"/>
              <a:t>Classic</a:t>
            </a:r>
          </a:p>
          <a:p>
            <a:pPr lvl="2"/>
            <a:r>
              <a:rPr lang="en-GB" dirty="0" err="1"/>
              <a:t>Assert.AreEqual</a:t>
            </a:r>
            <a:r>
              <a:rPr lang="en-GB" dirty="0"/>
              <a:t>( expected, actual )</a:t>
            </a:r>
          </a:p>
          <a:p>
            <a:pPr lvl="1"/>
            <a:r>
              <a:rPr lang="en-GB" dirty="0"/>
              <a:t>Constraint-based</a:t>
            </a:r>
          </a:p>
          <a:p>
            <a:pPr lvl="2"/>
            <a:r>
              <a:rPr lang="en-GB" dirty="0" err="1"/>
              <a:t>Assert.That</a:t>
            </a:r>
            <a:r>
              <a:rPr lang="en-GB" dirty="0"/>
              <a:t>(actual, </a:t>
            </a:r>
            <a:r>
              <a:rPr lang="en-GB" dirty="0" err="1"/>
              <a:t>Is.EqualTo</a:t>
            </a:r>
            <a:r>
              <a:rPr lang="en-GB" dirty="0"/>
              <a:t>(expected) )</a:t>
            </a:r>
          </a:p>
          <a:p>
            <a:pPr lvl="1"/>
            <a:r>
              <a:rPr lang="en-GB" dirty="0"/>
              <a:t>Warning: what is expected, what is actual - change in order will lead to misleading error messages!!!</a:t>
            </a:r>
          </a:p>
          <a:p>
            <a:r>
              <a:rPr lang="en-GB" dirty="0"/>
              <a:t>Test Context</a:t>
            </a:r>
          </a:p>
          <a:p>
            <a:pPr lvl="1"/>
            <a:r>
              <a:rPr lang="en-GB" dirty="0"/>
              <a:t>Names of the test, properties. Rarely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30B11-F14D-486C-A7E7-D6B8D837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44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A812A-EB09-42F1-94EC-E701D5C0F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1615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290E5-3564-46A0-9BA2-151B0C9D0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dirty="0"/>
              <a:t>Execution order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TestFixture</a:t>
            </a:r>
            <a:r>
              <a:rPr lang="en-GB" dirty="0"/>
              <a:t>] - class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OneTimeSetUp</a:t>
            </a:r>
            <a:r>
              <a:rPr lang="en-GB" dirty="0"/>
              <a:t>]</a:t>
            </a:r>
            <a:r>
              <a:rPr lang="pl-PL" dirty="0"/>
              <a:t> /</a:t>
            </a:r>
            <a:r>
              <a:rPr lang="en-GB" dirty="0"/>
              <a:t> [</a:t>
            </a:r>
            <a:r>
              <a:rPr lang="en-GB" dirty="0" err="1"/>
              <a:t>SetUp</a:t>
            </a:r>
            <a:r>
              <a:rPr lang="en-GB" dirty="0"/>
              <a:t>]</a:t>
            </a:r>
            <a:r>
              <a:rPr lang="pl-PL" dirty="0"/>
              <a:t> </a:t>
            </a:r>
          </a:p>
          <a:p>
            <a:pPr>
              <a:lnSpc>
                <a:spcPct val="200000"/>
              </a:lnSpc>
            </a:pPr>
            <a:r>
              <a:rPr lang="pl-PL" dirty="0"/>
              <a:t>[</a:t>
            </a:r>
            <a:r>
              <a:rPr lang="pl-PL" dirty="0" err="1"/>
              <a:t>OneTimeTearDown</a:t>
            </a:r>
            <a:r>
              <a:rPr lang="pl-PL" dirty="0"/>
              <a:t>] / [</a:t>
            </a:r>
            <a:r>
              <a:rPr lang="pl-PL" dirty="0" err="1"/>
              <a:t>TearDown</a:t>
            </a:r>
            <a:r>
              <a:rPr lang="pl-PL" dirty="0"/>
              <a:t>]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[Test] </a:t>
            </a:r>
            <a:r>
              <a:rPr lang="pl-PL" dirty="0"/>
              <a:t>/</a:t>
            </a:r>
            <a:r>
              <a:rPr lang="en-GB" dirty="0"/>
              <a:t> [</a:t>
            </a:r>
            <a:r>
              <a:rPr lang="en-GB" dirty="0" err="1"/>
              <a:t>TestCase</a:t>
            </a:r>
            <a:r>
              <a:rPr lang="en-GB" dirty="0"/>
              <a:t>] </a:t>
            </a:r>
            <a:r>
              <a:rPr lang="pl-PL" dirty="0"/>
              <a:t>/ </a:t>
            </a:r>
            <a:r>
              <a:rPr lang="en-GB" dirty="0"/>
              <a:t>[</a:t>
            </a:r>
            <a:r>
              <a:rPr lang="en-GB" dirty="0" err="1"/>
              <a:t>TestCase</a:t>
            </a:r>
            <a:r>
              <a:rPr lang="pl-PL" dirty="0"/>
              <a:t>Source</a:t>
            </a:r>
            <a:r>
              <a:rPr lang="en-GB" dirty="0"/>
              <a:t>]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C8177-0105-4200-8261-C38D3710A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7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22A2-9418-4E48-A20A-D2579C0BA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3963"/>
            <a:ext cx="6482591" cy="3804247"/>
          </a:xfrm>
        </p:spPr>
        <p:txBody>
          <a:bodyPr/>
          <a:lstStyle/>
          <a:p>
            <a:r>
              <a:rPr lang="pl-PL" dirty="0" err="1"/>
              <a:t>AttributesLifecycleExample</a:t>
            </a:r>
            <a:endParaRPr lang="pl-PL" dirty="0"/>
          </a:p>
          <a:p>
            <a:pPr lvl="1"/>
            <a:r>
              <a:rPr lang="pl-PL" dirty="0">
                <a:hlinkClick r:id="rId2"/>
              </a:rPr>
              <a:t>https://github.com/nemesissoft/Nemesis.TextParsers/blob/master/Nemesis.TextParsers.Tests/ExploratoryTests.cs</a:t>
            </a:r>
            <a:r>
              <a:rPr lang="pl-PL" dirty="0"/>
              <a:t> </a:t>
            </a:r>
          </a:p>
          <a:p>
            <a:pPr lvl="1"/>
            <a:r>
              <a:rPr lang="pl-PL" dirty="0" err="1"/>
              <a:t>AttributesLifecycleExample</a:t>
            </a:r>
            <a:endParaRPr lang="pl-PL" dirty="0"/>
          </a:p>
          <a:p>
            <a:pPr lvl="1"/>
            <a:endParaRPr lang="pl-PL" dirty="0"/>
          </a:p>
          <a:p>
            <a:r>
              <a:rPr lang="pl-PL" dirty="0" err="1"/>
              <a:t>DataAttributesExample</a:t>
            </a:r>
            <a:endParaRPr lang="pl-PL" dirty="0"/>
          </a:p>
          <a:p>
            <a:pPr lvl="1"/>
            <a:r>
              <a:rPr lang="pl-PL" dirty="0">
                <a:hlinkClick r:id="rId3"/>
              </a:rPr>
              <a:t>https://github.com/nemesissoft/Nemesis.TextParsers/blob/master/Nemesis.TextParsers.Tests/Deconstructable/DeconstructableTests.cs</a:t>
            </a:r>
            <a:endParaRPr lang="pl-PL" dirty="0"/>
          </a:p>
          <a:p>
            <a:pPr lvl="1"/>
            <a:r>
              <a:rPr lang="pl-PL" dirty="0" err="1"/>
              <a:t>DataAttributesExample</a:t>
            </a:r>
            <a:endParaRPr lang="pl-P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FF8FD55-3160-493B-8B5D-92096A1CD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308930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6226520-6F1B-4F8F-AFA7-F3DB31255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91119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E5D7B-A5B7-4C9A-8A02-51DC401F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1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Naming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Hero8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1+3==4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3+1==4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AdditionShouldBeCommutative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(1, 3)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(3, 1)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pl-PL" dirty="0"/>
          </a:p>
          <a:p>
            <a:pPr marL="0" indent="0">
              <a:buNone/>
            </a:pPr>
            <a:endParaRPr lang="pl-P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4F27B-81C8-411D-9F56-B7158CC0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7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C09F-58B8-4F96-BD14-CB882B7D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6138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</a:t>
            </a:r>
            <a:r>
              <a:rPr lang="pl-PL" dirty="0" err="1"/>
              <a:t>variants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BF853-9A28-42DD-8BC8-0336B822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652955"/>
            <a:ext cx="9850849" cy="438840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AddShouldReturnProperResult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When_Add__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Should_Return_Result_Of_Addition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Multiply_WhenTwoPositiveNumbersAreMultiplied_ShouldReturnPositiveResult</a:t>
            </a:r>
          </a:p>
          <a:p>
            <a:pPr>
              <a:lnSpc>
                <a:spcPct val="200000"/>
              </a:lnSpc>
            </a:pPr>
            <a:r>
              <a:rPr lang="en-US" dirty="0"/>
              <a:t>Tests are not part of API, nor will</a:t>
            </a:r>
            <a:r>
              <a:rPr lang="pl-PL" dirty="0"/>
              <a:t> </a:t>
            </a:r>
            <a:r>
              <a:rPr lang="en-US" dirty="0"/>
              <a:t>they ever be invoked directly </a:t>
            </a:r>
          </a:p>
          <a:p>
            <a:pPr>
              <a:lnSpc>
                <a:spcPct val="200000"/>
              </a:lnSpc>
            </a:pPr>
            <a:r>
              <a:rPr lang="en-US" dirty="0"/>
              <a:t>Rewriting names 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Potential runner issues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BCEB5-876E-4E86-BBA9-899246D4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8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E9CD-E51C-4030-9BF4-B25E2E38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5108"/>
          </a:xfrm>
        </p:spPr>
        <p:txBody>
          <a:bodyPr/>
          <a:lstStyle/>
          <a:p>
            <a:r>
              <a:rPr lang="pl-PL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FE9A-4D10-4E45-8584-C1B162BBF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41162"/>
          </a:xfrm>
        </p:spPr>
        <p:txBody>
          <a:bodyPr/>
          <a:lstStyle/>
          <a:p>
            <a:r>
              <a:rPr lang="en-US" dirty="0"/>
              <a:t>Day 1 </a:t>
            </a:r>
          </a:p>
          <a:p>
            <a:pPr lvl="1"/>
            <a:r>
              <a:rPr lang="en-US" dirty="0"/>
              <a:t>Theory</a:t>
            </a:r>
          </a:p>
          <a:p>
            <a:pPr lvl="1"/>
            <a:r>
              <a:rPr lang="en-US" dirty="0"/>
              <a:t>The Goods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Bads</a:t>
            </a:r>
            <a:endParaRPr lang="en-US" dirty="0"/>
          </a:p>
          <a:p>
            <a:pPr lvl="1"/>
            <a:r>
              <a:rPr lang="en-US" dirty="0"/>
              <a:t>The Uglies</a:t>
            </a:r>
          </a:p>
          <a:p>
            <a:pPr lvl="1"/>
            <a:r>
              <a:rPr lang="en-US" dirty="0"/>
              <a:t>Short live trainings</a:t>
            </a:r>
          </a:p>
          <a:p>
            <a:pPr lvl="1"/>
            <a:r>
              <a:rPr lang="en-US" dirty="0"/>
              <a:t>Various interesting tests variants  </a:t>
            </a:r>
          </a:p>
          <a:p>
            <a:r>
              <a:rPr lang="en-US" dirty="0"/>
              <a:t>Day 2 </a:t>
            </a:r>
          </a:p>
          <a:p>
            <a:pPr lvl="1"/>
            <a:r>
              <a:rPr lang="en-US" dirty="0"/>
              <a:t>Testing in TDD spirit</a:t>
            </a:r>
          </a:p>
          <a:p>
            <a:pPr lvl="1"/>
            <a:endParaRPr lang="en-US" dirty="0"/>
          </a:p>
          <a:p>
            <a:r>
              <a:rPr lang="en-US" dirty="0"/>
              <a:t>Breaks anyone ??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1AF82-3E83-45CE-8B40-2868146D7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8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2BA37-3632-4BFE-9B77-797C1567C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06769"/>
            <a:ext cx="10535790" cy="46345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data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)[]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IEquatable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data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8B8B"/>
                </a:solidFill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SetName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8B8B"/>
                </a:solidFill>
                <a:latin typeface="Consolas" panose="020B0609020204030204" pitchFamily="49" charset="0"/>
              </a:rPr>
              <a:t>$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"-&gt;"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"!-</a:t>
            </a:r>
            <a:b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)"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).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ToList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TestCaseSource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))]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ImplementsGenericInterface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 =&gt;       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DerivesOrImplementsGeneric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61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24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1671A-1126-4C0B-86F1-3C4622B14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12" y="942171"/>
            <a:ext cx="5887272" cy="576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985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Expetions</a:t>
            </a:r>
            <a:r>
              <a:rPr lang="pl-PL" dirty="0"/>
              <a:t>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TestException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/>
              <a:t>"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dirty="0"/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Assert.Fail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ex)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Assert.IsNotNull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(ex);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Parser_ShouldThrowUponMalformedInput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ex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.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&gt;(() =&gt;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/>
              <a:t>"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sz="1600" dirty="0"/>
              <a:t>"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ex.Message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Does.Contain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expectedMessagePart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6C435-7F32-4214-9DD8-0F526C61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93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3141"/>
            <a:ext cx="8596668" cy="4428222"/>
          </a:xfrm>
        </p:spPr>
        <p:txBody>
          <a:bodyPr/>
          <a:lstStyle/>
          <a:p>
            <a:r>
              <a:rPr lang="pl-PL" dirty="0" err="1"/>
              <a:t>Console</a:t>
            </a:r>
            <a:r>
              <a:rPr lang="pl-PL" dirty="0"/>
              <a:t> and GUI </a:t>
            </a:r>
            <a:r>
              <a:rPr lang="pl-PL" dirty="0" err="1"/>
              <a:t>runner</a:t>
            </a:r>
            <a:endParaRPr lang="pl-PL" dirty="0"/>
          </a:p>
          <a:p>
            <a:r>
              <a:rPr lang="pl-PL" dirty="0"/>
              <a:t>Visual Studio / RAD </a:t>
            </a:r>
            <a:r>
              <a:rPr lang="pl-PL" dirty="0" err="1"/>
              <a:t>integration</a:t>
            </a:r>
            <a:endParaRPr lang="pl-PL" dirty="0"/>
          </a:p>
          <a:p>
            <a:r>
              <a:rPr lang="pl-PL" dirty="0" err="1"/>
              <a:t>Resharper</a:t>
            </a:r>
            <a:r>
              <a:rPr lang="pl-PL" dirty="0"/>
              <a:t> – </a:t>
            </a:r>
            <a:r>
              <a:rPr lang="pl-PL" dirty="0" err="1"/>
              <a:t>industry</a:t>
            </a:r>
            <a:r>
              <a:rPr lang="pl-PL" dirty="0"/>
              <a:t> choice</a:t>
            </a:r>
          </a:p>
          <a:p>
            <a:pPr lvl="1"/>
            <a:r>
              <a:rPr lang="pl-PL" dirty="0" err="1"/>
              <a:t>Ctrl+U,Ctrl+R</a:t>
            </a:r>
            <a:r>
              <a:rPr lang="pl-PL" dirty="0"/>
              <a:t> -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 err="1"/>
              <a:t>current</a:t>
            </a:r>
            <a:r>
              <a:rPr lang="pl-PL" dirty="0"/>
              <a:t> „</a:t>
            </a:r>
            <a:r>
              <a:rPr lang="pl-PL" dirty="0" err="1"/>
              <a:t>context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Ctrl+U,Ctrl+D</a:t>
            </a:r>
            <a:r>
              <a:rPr lang="pl-PL" dirty="0"/>
              <a:t> – </a:t>
            </a:r>
            <a:r>
              <a:rPr lang="pl-PL" dirty="0" err="1"/>
              <a:t>debug</a:t>
            </a:r>
            <a:endParaRPr lang="pl-PL" dirty="0"/>
          </a:p>
          <a:p>
            <a:pPr lvl="1"/>
            <a:r>
              <a:rPr lang="pl-PL" dirty="0" err="1"/>
              <a:t>Ctrl+U,Ctrl+U</a:t>
            </a:r>
            <a:r>
              <a:rPr lang="pl-PL" dirty="0"/>
              <a:t> – </a:t>
            </a:r>
            <a:r>
              <a:rPr lang="pl-PL" dirty="0" err="1"/>
              <a:t>repeat</a:t>
            </a:r>
            <a:r>
              <a:rPr lang="pl-PL" dirty="0"/>
              <a:t> </a:t>
            </a:r>
            <a:r>
              <a:rPr lang="pl-PL" dirty="0" err="1"/>
              <a:t>last</a:t>
            </a:r>
            <a:r>
              <a:rPr lang="pl-PL" dirty="0"/>
              <a:t> run</a:t>
            </a:r>
          </a:p>
          <a:p>
            <a:pPr lvl="1"/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18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3769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37138"/>
            <a:ext cx="8596668" cy="4904225"/>
          </a:xfrm>
        </p:spPr>
        <p:txBody>
          <a:bodyPr/>
          <a:lstStyle/>
          <a:p>
            <a:r>
              <a:rPr lang="en-US" dirty="0"/>
              <a:t>In background </a:t>
            </a:r>
          </a:p>
          <a:p>
            <a:pPr lvl="1"/>
            <a:r>
              <a:rPr lang="en-US" dirty="0" err="1"/>
              <a:t>NCrunch</a:t>
            </a:r>
            <a:r>
              <a:rPr lang="en-US" dirty="0"/>
              <a:t> (proprietary license, 160 USD)</a:t>
            </a:r>
          </a:p>
          <a:p>
            <a:pPr lvl="1"/>
            <a:r>
              <a:rPr lang="en-US" dirty="0"/>
              <a:t>Live Unit Test (VS Enterprise)</a:t>
            </a:r>
          </a:p>
          <a:p>
            <a:pPr lvl="1"/>
            <a:r>
              <a:rPr lang="en-US" dirty="0" err="1"/>
              <a:t>ContinuousTests</a:t>
            </a:r>
            <a:r>
              <a:rPr lang="en-US" dirty="0"/>
              <a:t> (not under active development)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 descr="NCrunch for Visual Studio - Visual Studio Marketplace">
            <a:extLst>
              <a:ext uri="{FF2B5EF4-FFF2-40B4-BE49-F238E27FC236}">
                <a16:creationId xmlns:a16="http://schemas.microsoft.com/office/drawing/2014/main" id="{D32E1476-3190-4F55-93D9-EF606267B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393" y="3193106"/>
            <a:ext cx="4783491" cy="357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57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4E21-4649-4F9E-8294-C8CAFB4D2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8060"/>
            <a:ext cx="8596668" cy="675736"/>
          </a:xfrm>
        </p:spPr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doubles</a:t>
            </a:r>
            <a:r>
              <a:rPr lang="pl-PL" dirty="0"/>
              <a:t> – </a:t>
            </a:r>
            <a:r>
              <a:rPr lang="pl-PL" dirty="0" err="1"/>
              <a:t>managing</a:t>
            </a:r>
            <a:r>
              <a:rPr lang="pl-PL" dirty="0"/>
              <a:t> </a:t>
            </a:r>
            <a:r>
              <a:rPr lang="pl-PL" dirty="0" err="1"/>
              <a:t>dependencies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507F-F1A8-4907-97E8-CAF45435D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07697"/>
            <a:ext cx="8596668" cy="4833665"/>
          </a:xfrm>
        </p:spPr>
        <p:txBody>
          <a:bodyPr/>
          <a:lstStyle/>
          <a:p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mock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 </a:t>
            </a:r>
            <a:r>
              <a:rPr lang="pl-PL" dirty="0" err="1">
                <a:solidFill>
                  <a:srgbClr val="FF0000"/>
                </a:solidFill>
              </a:rPr>
              <a:t>MockBehavior.Strict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/>
              <a:t>)</a:t>
            </a:r>
          </a:p>
          <a:p>
            <a:pPr lvl="1"/>
            <a:r>
              <a:rPr lang="pl-PL" dirty="0" err="1"/>
              <a:t>IMyDependency</a:t>
            </a:r>
            <a:r>
              <a:rPr lang="pl-PL" dirty="0"/>
              <a:t> </a:t>
            </a:r>
            <a:r>
              <a:rPr lang="pl-PL" dirty="0" err="1"/>
              <a:t>actualObject</a:t>
            </a:r>
            <a:r>
              <a:rPr lang="pl-PL" dirty="0"/>
              <a:t> = _</a:t>
            </a:r>
            <a:r>
              <a:rPr lang="pl-PL" dirty="0" err="1"/>
              <a:t>dep.Object</a:t>
            </a:r>
            <a:r>
              <a:rPr lang="pl-PL" dirty="0"/>
              <a:t>;</a:t>
            </a:r>
          </a:p>
          <a:p>
            <a:endParaRPr lang="pl-PL" dirty="0"/>
          </a:p>
          <a:p>
            <a:r>
              <a:rPr lang="pl-PL" dirty="0"/>
              <a:t>Program </a:t>
            </a:r>
            <a:r>
              <a:rPr lang="pl-PL" dirty="0" err="1"/>
              <a:t>mock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behave</a:t>
            </a:r>
            <a:r>
              <a:rPr lang="pl-PL" dirty="0"/>
              <a:t> </a:t>
            </a:r>
            <a:r>
              <a:rPr lang="pl-PL" dirty="0" err="1"/>
              <a:t>correctly</a:t>
            </a:r>
            <a:r>
              <a:rPr lang="pl-PL" dirty="0"/>
              <a:t>. </a:t>
            </a:r>
            <a:r>
              <a:rPr lang="pl-PL" dirty="0" err="1"/>
              <a:t>Fluently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 ).</a:t>
            </a:r>
            <a:r>
              <a:rPr lang="pl-PL" dirty="0" err="1"/>
              <a:t>Returns</a:t>
            </a:r>
            <a:r>
              <a:rPr lang="pl-PL" dirty="0"/>
              <a:t>( 123 )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foo</a:t>
            </a:r>
            <a:r>
              <a:rPr lang="pl-PL" dirty="0"/>
              <a:t>" ) ).</a:t>
            </a:r>
            <a:r>
              <a:rPr lang="pl-PL" dirty="0" err="1"/>
              <a:t>Throws</a:t>
            </a:r>
            <a:r>
              <a:rPr lang="pl-PL" dirty="0"/>
              <a:t>(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( "abc123" ) )</a:t>
            </a:r>
          </a:p>
          <a:p>
            <a:endParaRPr lang="pl-PL" dirty="0"/>
          </a:p>
          <a:p>
            <a:r>
              <a:rPr lang="pl-PL" dirty="0"/>
              <a:t>Or </a:t>
            </a:r>
            <a:r>
              <a:rPr lang="pl-PL" dirty="0" err="1"/>
              <a:t>alternatively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 was (not) </a:t>
            </a:r>
            <a:r>
              <a:rPr lang="pl-PL" dirty="0" err="1"/>
              <a:t>called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), </a:t>
            </a:r>
            <a:r>
              <a:rPr lang="pl-PL" dirty="0" err="1"/>
              <a:t>Times.Exactly</a:t>
            </a:r>
            <a:r>
              <a:rPr lang="pl-PL" dirty="0"/>
              <a:t>( 5 )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blah-blah</a:t>
            </a:r>
            <a:r>
              <a:rPr lang="pl-PL" dirty="0"/>
              <a:t>" ), </a:t>
            </a:r>
            <a:r>
              <a:rPr lang="pl-PL" dirty="0" err="1"/>
              <a:t>Times.Never</a:t>
            </a:r>
            <a:r>
              <a:rPr lang="pl-PL" dirty="0"/>
              <a:t> 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9943E-B24C-433D-9C22-109A9B3C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9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023DA-8B7B-4832-9230-8703C5EC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50807"/>
            <a:ext cx="8596668" cy="701615"/>
          </a:xfrm>
        </p:spPr>
        <p:txBody>
          <a:bodyPr/>
          <a:lstStyle/>
          <a:p>
            <a:r>
              <a:rPr lang="pl-PL" dirty="0"/>
              <a:t>Demo - </a:t>
            </a:r>
            <a:r>
              <a:rPr lang="pl-PL" dirty="0" err="1"/>
              <a:t>mocks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03E6C-B27D-4B82-B70F-8920C9B3E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FileProcessor</a:t>
            </a:r>
            <a:endParaRPr lang="pl-PL" dirty="0"/>
          </a:p>
          <a:p>
            <a:r>
              <a:rPr lang="pl-PL" dirty="0" err="1"/>
              <a:t>PigFoodPriceProviderTest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A46B9-4234-4A39-840F-BE327892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43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6E0A-53B7-4589-A79D-D9B14873C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Moq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choice 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97A9F-3E9A-428A-9554-C9416AF25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FakeItEasy</a:t>
            </a:r>
            <a:endParaRPr lang="pl-PL" dirty="0"/>
          </a:p>
          <a:p>
            <a:r>
              <a:rPr lang="pl-PL" dirty="0" err="1"/>
              <a:t>Nsubstitute</a:t>
            </a:r>
            <a:endParaRPr lang="pl-PL" dirty="0"/>
          </a:p>
          <a:p>
            <a:r>
              <a:rPr lang="pl-PL" dirty="0" err="1"/>
              <a:t>Telerik</a:t>
            </a:r>
            <a:r>
              <a:rPr lang="pl-PL" dirty="0"/>
              <a:t> </a:t>
            </a:r>
            <a:r>
              <a:rPr lang="pl-PL" dirty="0" err="1"/>
              <a:t>JustMock</a:t>
            </a:r>
            <a:r>
              <a:rPr lang="pl-PL" dirty="0"/>
              <a:t> Lite</a:t>
            </a:r>
          </a:p>
          <a:p>
            <a:r>
              <a:rPr lang="pl-PL" dirty="0" err="1"/>
              <a:t>Typemock</a:t>
            </a:r>
            <a:r>
              <a:rPr lang="pl-PL" dirty="0"/>
              <a:t> - </a:t>
            </a:r>
            <a:r>
              <a:rPr lang="pl-PL" dirty="0" err="1"/>
              <a:t>isolator</a:t>
            </a:r>
            <a:endParaRPr lang="pl-PL" dirty="0"/>
          </a:p>
          <a:p>
            <a:r>
              <a:rPr lang="pl-PL" dirty="0" err="1"/>
              <a:t>RhinoMocks</a:t>
            </a:r>
            <a:r>
              <a:rPr lang="pl-PL" dirty="0"/>
              <a:t> – </a:t>
            </a:r>
            <a:r>
              <a:rPr lang="pl-PL" dirty="0" err="1"/>
              <a:t>old</a:t>
            </a:r>
            <a:r>
              <a:rPr lang="pl-PL" dirty="0"/>
              <a:t> but </a:t>
            </a:r>
            <a:r>
              <a:rPr lang="pl-PL" dirty="0" err="1"/>
              <a:t>mellow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90759-8E45-41DA-9F53-B5BD03FCE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3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6F0A-4826-49E1-9174-7DBE93E82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2385"/>
          </a:xfrm>
        </p:spPr>
        <p:txBody>
          <a:bodyPr/>
          <a:lstStyle/>
          <a:p>
            <a:r>
              <a:rPr lang="pl-PL" dirty="0"/>
              <a:t>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25FEB-400B-40E9-B0E0-88E1517D3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Fast</a:t>
            </a:r>
          </a:p>
          <a:p>
            <a:r>
              <a:rPr lang="pl-PL" dirty="0" err="1"/>
              <a:t>Isolated</a:t>
            </a:r>
            <a:endParaRPr lang="pl-PL" dirty="0"/>
          </a:p>
          <a:p>
            <a:r>
              <a:rPr lang="pl-PL" dirty="0" err="1"/>
              <a:t>Repeatable</a:t>
            </a:r>
            <a:endParaRPr lang="pl-PL" dirty="0"/>
          </a:p>
          <a:p>
            <a:r>
              <a:rPr lang="pl-PL" dirty="0" err="1"/>
              <a:t>Self-verifying</a:t>
            </a:r>
            <a:endParaRPr lang="pl-PL" dirty="0"/>
          </a:p>
          <a:p>
            <a:r>
              <a:rPr lang="pl-PL" dirty="0" err="1"/>
              <a:t>Timely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63DB0-868D-4349-8BE7-1AD23AF9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7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1B1B-0512-465A-809A-2F464C056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0626"/>
          </a:xfrm>
        </p:spPr>
        <p:txBody>
          <a:bodyPr>
            <a:normAutofit fontScale="90000"/>
          </a:bodyPr>
          <a:lstStyle/>
          <a:p>
            <a:r>
              <a:rPr lang="en-GB" dirty="0"/>
              <a:t>Fast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495EC-12D2-476B-9071-E8664DAF5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Don't call external systems</a:t>
            </a:r>
            <a:r>
              <a:rPr lang="pl-PL" dirty="0"/>
              <a:t> (</a:t>
            </a:r>
            <a:r>
              <a:rPr lang="en-GB" dirty="0"/>
              <a:t>DB, web services, files</a:t>
            </a:r>
            <a:r>
              <a:rPr lang="pl-PL" dirty="0"/>
              <a:t>) – </a:t>
            </a:r>
            <a:r>
              <a:rPr lang="pl-PL" dirty="0" err="1"/>
              <a:t>double</a:t>
            </a:r>
            <a:r>
              <a:rPr lang="pl-PL" dirty="0"/>
              <a:t> </a:t>
            </a:r>
            <a:r>
              <a:rPr lang="pl-PL" dirty="0" err="1"/>
              <a:t>them</a:t>
            </a:r>
            <a:endParaRPr lang="en-GB" dirty="0"/>
          </a:p>
          <a:p>
            <a:r>
              <a:rPr lang="en-GB" dirty="0"/>
              <a:t>Reduce amount of data to process to a small, representative sample</a:t>
            </a:r>
          </a:p>
          <a:p>
            <a:r>
              <a:rPr lang="en-GB" dirty="0"/>
              <a:t>Distinguish between integration/long running and fast unit tests - run the latter ones frequently</a:t>
            </a:r>
          </a:p>
          <a:p>
            <a:r>
              <a:rPr lang="en-GB" dirty="0"/>
              <a:t>Unit tests execution </a:t>
            </a:r>
            <a:r>
              <a:rPr lang="pl-PL" dirty="0" err="1"/>
              <a:t>should</a:t>
            </a:r>
            <a:r>
              <a:rPr lang="pl-PL" dirty="0"/>
              <a:t> be „instant”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809D5-151A-49D4-984E-78D9E749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06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24AFC-172B-4CD1-B595-A3AD5CAE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181" y="1485900"/>
            <a:ext cx="48768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9AEEE2-2E8D-46AB-8C56-A276B3EE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42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0541-33C8-41DF-B185-19B485B19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Isolated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9AC5E-C5D7-4399-BBC6-794A58B4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One reason to fail </a:t>
            </a:r>
            <a:r>
              <a:rPr lang="pl-PL" dirty="0"/>
              <a:t>⭢</a:t>
            </a:r>
            <a:r>
              <a:rPr lang="en-GB" dirty="0"/>
              <a:t> </a:t>
            </a:r>
            <a:r>
              <a:rPr lang="pl-PL" dirty="0">
                <a:solidFill>
                  <a:srgbClr val="FF0000"/>
                </a:solidFill>
              </a:rPr>
              <a:t>„</a:t>
            </a:r>
            <a:r>
              <a:rPr lang="en-GB" dirty="0">
                <a:solidFill>
                  <a:srgbClr val="FF0000"/>
                </a:solidFill>
              </a:rPr>
              <a:t>one</a:t>
            </a:r>
            <a:r>
              <a:rPr lang="pl-PL" dirty="0">
                <a:solidFill>
                  <a:srgbClr val="FF0000"/>
                </a:solidFill>
              </a:rPr>
              <a:t>”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assert per test</a:t>
            </a:r>
          </a:p>
          <a:p>
            <a:r>
              <a:rPr lang="en-GB" dirty="0"/>
              <a:t>Potential problems in external systems are eliminated</a:t>
            </a:r>
          </a:p>
          <a:p>
            <a:r>
              <a:rPr lang="en-GB" dirty="0"/>
              <a:t>Tests don't affect each other</a:t>
            </a:r>
          </a:p>
          <a:p>
            <a:r>
              <a:rPr lang="en-GB" dirty="0"/>
              <a:t>Beware static classes/methods, singletons, databases!</a:t>
            </a:r>
          </a:p>
          <a:p>
            <a:r>
              <a:rPr lang="en-GB" dirty="0"/>
              <a:t>Order of test execution must not matter!</a:t>
            </a:r>
          </a:p>
          <a:p>
            <a:r>
              <a:rPr lang="en-GB" dirty="0"/>
              <a:t>Arrange-Act-Assert</a:t>
            </a:r>
            <a:r>
              <a:rPr lang="pl-PL" dirty="0"/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60C71-71FC-4AE2-92FD-BF3114D5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7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A25ED-31A6-448F-B967-53B0F57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675"/>
            <a:ext cx="8596668" cy="701615"/>
          </a:xfrm>
        </p:spPr>
        <p:txBody>
          <a:bodyPr/>
          <a:lstStyle/>
          <a:p>
            <a:r>
              <a:rPr lang="en-GB" dirty="0"/>
              <a:t>Repeatable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4EA6-0844-43A8-BE63-5BA3F126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7865"/>
            <a:ext cx="8596668" cy="4583498"/>
          </a:xfrm>
        </p:spPr>
        <p:txBody>
          <a:bodyPr/>
          <a:lstStyle/>
          <a:p>
            <a:r>
              <a:rPr lang="en-GB" dirty="0"/>
              <a:t>Static data, in-memory structures not cleaned up</a:t>
            </a:r>
          </a:p>
          <a:p>
            <a:r>
              <a:rPr lang="en-GB" dirty="0"/>
              <a:t>External systems keeping state</a:t>
            </a:r>
          </a:p>
          <a:p>
            <a:r>
              <a:rPr lang="en-GB" dirty="0"/>
              <a:t>Non-deterministic behaviour: threads/processes/order of test executions</a:t>
            </a:r>
          </a:p>
          <a:p>
            <a:r>
              <a:rPr lang="en-GB" dirty="0"/>
              <a:t>Other classes which failed to initialize properly due to time</a:t>
            </a:r>
          </a:p>
          <a:p>
            <a:r>
              <a:rPr lang="pl-PL" dirty="0" err="1"/>
              <a:t>Dependable</a:t>
            </a:r>
            <a:r>
              <a:rPr lang="pl-PL" dirty="0"/>
              <a:t> / </a:t>
            </a:r>
            <a:r>
              <a:rPr lang="pl-PL" dirty="0" err="1"/>
              <a:t>deterministic</a:t>
            </a:r>
            <a:r>
              <a:rPr lang="pl-PL" dirty="0"/>
              <a:t> </a:t>
            </a:r>
          </a:p>
          <a:p>
            <a:r>
              <a:rPr lang="pl-PL" dirty="0" err="1">
                <a:latin typeface="Consolas" panose="020B0609020204030204" pitchFamily="49" charset="0"/>
              </a:rPr>
              <a:t>new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(42)</a:t>
            </a:r>
          </a:p>
          <a:p>
            <a:pPr lvl="1"/>
            <a:r>
              <a:rPr lang="pl-PL" dirty="0" err="1">
                <a:latin typeface="Consolas" panose="020B0609020204030204" pitchFamily="49" charset="0"/>
              </a:rPr>
              <a:t>Seeded</a:t>
            </a:r>
            <a:r>
              <a:rPr lang="pl-PL" dirty="0">
                <a:latin typeface="Consolas" panose="020B0609020204030204" pitchFamily="49" charset="0"/>
              </a:rPr>
              <a:t> (</a:t>
            </a:r>
            <a:r>
              <a:rPr lang="pl-PL" dirty="0" err="1">
                <a:latin typeface="Consolas" panose="020B0609020204030204" pitchFamily="49" charset="0"/>
              </a:rPr>
              <a:t>persisted</a:t>
            </a:r>
            <a:r>
              <a:rPr lang="pl-PL" dirty="0">
                <a:latin typeface="Consolas" panose="020B0609020204030204" pitchFamily="49" charset="0"/>
              </a:rPr>
              <a:t>)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values</a:t>
            </a:r>
            <a:r>
              <a:rPr lang="pl-PL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8F63C-CD65-401B-80E9-EF3F102A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1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6CAD-CBA0-4497-9470-679724D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85313"/>
            <a:ext cx="8596668" cy="718868"/>
          </a:xfrm>
        </p:spPr>
        <p:txBody>
          <a:bodyPr>
            <a:normAutofit fontScale="90000"/>
          </a:bodyPr>
          <a:lstStyle/>
          <a:p>
            <a:r>
              <a:rPr lang="en-GB" dirty="0"/>
              <a:t>Self-Verifying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3BB73-9B73-497B-A1A0-1AB44A1C7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No "partial success"</a:t>
            </a:r>
          </a:p>
          <a:p>
            <a:pPr>
              <a:lnSpc>
                <a:spcPct val="200000"/>
              </a:lnSpc>
            </a:pPr>
            <a:r>
              <a:rPr lang="en-GB" dirty="0"/>
              <a:t>No field for interpretation 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en-GB" dirty="0"/>
              <a:t>user </a:t>
            </a:r>
            <a:r>
              <a:rPr lang="pl-PL" dirty="0" err="1"/>
              <a:t>cannot</a:t>
            </a:r>
            <a:r>
              <a:rPr lang="en-GB" dirty="0"/>
              <a:t> </a:t>
            </a:r>
            <a:r>
              <a:rPr lang="pl-PL" dirty="0"/>
              <a:t>be </a:t>
            </a:r>
            <a:r>
              <a:rPr lang="pl-PL" dirty="0" err="1"/>
              <a:t>forced</a:t>
            </a:r>
            <a:r>
              <a:rPr lang="pl-PL" dirty="0"/>
              <a:t> </a:t>
            </a:r>
            <a:r>
              <a:rPr lang="en-GB" dirty="0"/>
              <a:t>to read console output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: </a:t>
            </a:r>
            <a:r>
              <a:rPr lang="pl-PL" dirty="0" err="1"/>
              <a:t>images</a:t>
            </a:r>
            <a:r>
              <a:rPr lang="pl-PL" dirty="0"/>
              <a:t>, </a:t>
            </a:r>
            <a:r>
              <a:rPr lang="pl-PL" dirty="0" err="1"/>
              <a:t>patterns</a:t>
            </a:r>
            <a:r>
              <a:rPr lang="pl-PL" dirty="0"/>
              <a:t>, science 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Green (pass) == GOOD, Red (fail) == BAD</a:t>
            </a:r>
          </a:p>
          <a:p>
            <a:pPr>
              <a:lnSpc>
                <a:spcPct val="200000"/>
              </a:lnSpc>
            </a:pPr>
            <a:r>
              <a:rPr lang="pl-PL" dirty="0"/>
              <a:t>Test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assertions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pass in most </a:t>
            </a:r>
            <a:r>
              <a:rPr lang="pl-PL" dirty="0" err="1"/>
              <a:t>cases</a:t>
            </a:r>
            <a:r>
              <a:rPr lang="pl-PL" dirty="0"/>
              <a:t> ;-)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3358D-16CC-4AEF-88EF-76A9D6A2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09880-A052-4DB1-987C-A27185DCD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0" y="0"/>
            <a:ext cx="61912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15DD-05F1-4A8F-8D8A-1CF54D7E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90422"/>
            <a:ext cx="8596668" cy="701615"/>
          </a:xfrm>
        </p:spPr>
        <p:txBody>
          <a:bodyPr/>
          <a:lstStyle/>
          <a:p>
            <a:r>
              <a:rPr lang="en-GB" dirty="0"/>
              <a:t>Timely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08A88-8C26-4CF3-AABA-E8A64E9D1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Don't wait ages to write the test</a:t>
            </a:r>
          </a:p>
          <a:p>
            <a:pPr>
              <a:lnSpc>
                <a:spcPct val="200000"/>
              </a:lnSpc>
            </a:pPr>
            <a:r>
              <a:rPr lang="en-GB" dirty="0"/>
              <a:t>Test-Driven Development</a:t>
            </a:r>
          </a:p>
          <a:p>
            <a:pPr>
              <a:lnSpc>
                <a:spcPct val="200000"/>
              </a:lnSpc>
            </a:pPr>
            <a:r>
              <a:rPr lang="en-GB" dirty="0"/>
              <a:t>Test-After Development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6E0C-3C3E-4914-B6B5-F8180AF2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3074" name="Picture 2" descr="Smiling Alarm Clock Clip Art Web Clipart - Alarm Clock Clip Art Png  Transparent Png - Full Size Clipart (#111058) - PinClipart">
            <a:extLst>
              <a:ext uri="{FF2B5EF4-FFF2-40B4-BE49-F238E27FC236}">
                <a16:creationId xmlns:a16="http://schemas.microsoft.com/office/drawing/2014/main" id="{244687F4-D216-489B-8731-981279494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139" y="1488613"/>
            <a:ext cx="2845002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214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A3705-C70B-4A62-8B83-0AEF6D4C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8483"/>
          </a:xfrm>
        </p:spPr>
        <p:txBody>
          <a:bodyPr/>
          <a:lstStyle/>
          <a:p>
            <a:r>
              <a:rPr lang="en-GB" dirty="0"/>
              <a:t>AAA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0876-5C8F-4601-8D2D-9CDB458E9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Arrange</a:t>
            </a:r>
          </a:p>
          <a:p>
            <a:pPr lvl="1"/>
            <a:r>
              <a:rPr lang="en-GB" dirty="0"/>
              <a:t>Creates "context" for the test</a:t>
            </a:r>
          </a:p>
          <a:p>
            <a:pPr lvl="1"/>
            <a:r>
              <a:rPr lang="en-GB" dirty="0"/>
              <a:t>Use </a:t>
            </a:r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doubles</a:t>
            </a:r>
            <a:r>
              <a:rPr lang="en-GB" dirty="0"/>
              <a:t> as much as possible here</a:t>
            </a:r>
          </a:p>
          <a:p>
            <a:r>
              <a:rPr lang="en-GB" dirty="0"/>
              <a:t>Act</a:t>
            </a:r>
          </a:p>
          <a:p>
            <a:pPr lvl="1"/>
            <a:r>
              <a:rPr lang="en-GB" dirty="0"/>
              <a:t>One single operation we want to run using "context" prepared in Arrange part</a:t>
            </a:r>
          </a:p>
          <a:p>
            <a:pPr lvl="1"/>
            <a:r>
              <a:rPr lang="en-GB" dirty="0"/>
              <a:t>Capture various results/</a:t>
            </a:r>
            <a:r>
              <a:rPr lang="en-GB" dirty="0">
                <a:solidFill>
                  <a:srgbClr val="FF0000"/>
                </a:solidFill>
              </a:rPr>
              <a:t>side effects </a:t>
            </a:r>
            <a:r>
              <a:rPr lang="en-GB" dirty="0"/>
              <a:t>of operation</a:t>
            </a:r>
          </a:p>
          <a:p>
            <a:r>
              <a:rPr lang="en-GB" dirty="0"/>
              <a:t>Assert</a:t>
            </a:r>
          </a:p>
          <a:p>
            <a:pPr lvl="1"/>
            <a:r>
              <a:rPr lang="en-GB" dirty="0"/>
              <a:t>Test all results, with appropriate granularity</a:t>
            </a:r>
          </a:p>
          <a:p>
            <a:pPr lvl="1"/>
            <a:r>
              <a:rPr lang="en-GB" dirty="0"/>
              <a:t>Check all side effects (expected, not allowed)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BD5A7-A8A8-4382-A04D-8CCA53FA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20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3EEA-86BA-4E3F-97C3-094FCB3CB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0242"/>
          </a:xfrm>
        </p:spPr>
        <p:txBody>
          <a:bodyPr/>
          <a:lstStyle/>
          <a:p>
            <a:r>
              <a:rPr lang="pl-PL" dirty="0"/>
              <a:t>AAA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E001C-77BC-429C-A59E-CE20443A3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8853"/>
            <a:ext cx="8596668" cy="517584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0.5;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s-ES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 x, y 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result,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( 10.5 )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9D3C9-14B5-498F-B4E9-30D68FFFA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5644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A560-1976-4C2E-B921-BC0B7661B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6521"/>
            <a:ext cx="8596668" cy="580845"/>
          </a:xfrm>
        </p:spPr>
        <p:txBody>
          <a:bodyPr>
            <a:normAutofit fontScale="90000"/>
          </a:bodyPr>
          <a:lstStyle/>
          <a:p>
            <a:r>
              <a:rPr lang="pl-PL" dirty="0"/>
              <a:t>AAA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9180-2D7B-41BD-982B-96C7FDBCE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707367"/>
            <a:ext cx="9148153" cy="60241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TestFixture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Calculator_WhenAdd_ShouldBeCommutative</a:t>
            </a:r>
            <a:br>
              <a:rPr lang="pl-PL" dirty="0">
                <a:solidFill>
                  <a:srgbClr val="2B91A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_result1;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_result2;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OneTimeSetUp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ArrangeAndAct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20.0;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_result1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(x, y);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_result2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)y, 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ShouldProduceCorrectResults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(_result2,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ShouldBothResultsBeEqual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=&gt;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_result2 )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A543-18E6-4B17-84AD-70B15234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97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4183"/>
            <a:ext cx="9814820" cy="465717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15);</a:t>
            </a:r>
          </a:p>
          <a:p>
            <a:pPr>
              <a:lnSpc>
                <a:spcPct val="200000"/>
              </a:lnSpc>
            </a:pP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Assert.AreEqual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(), 15)</a:t>
            </a:r>
          </a:p>
          <a:p>
            <a:pPr lvl="1">
              <a:lnSpc>
                <a:spcPct val="200000"/>
              </a:lnSpc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Watch of for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parameter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!!!</a:t>
            </a:r>
            <a:endParaRPr lang="pl-PL" dirty="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"Method should return 15"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"self explanatory message"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//NLP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styled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-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Fluent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Assertions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:</a:t>
            </a:r>
            <a:b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Should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>
                <a:solidFill>
                  <a:srgbClr val="008B8B"/>
                </a:solidFill>
                <a:latin typeface="Consolas" panose="020B0609020204030204" pitchFamily="49" charset="0"/>
              </a:rPr>
              <a:t>Be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(15);</a:t>
            </a:r>
          </a:p>
          <a:p>
            <a:pPr>
              <a:lnSpc>
                <a:spcPct val="200000"/>
              </a:lnSpc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5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9277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19383"/>
            <a:ext cx="9814820" cy="5541475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Empty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Null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Iz ==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Has.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Some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Positive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All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..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.)</a:t>
            </a:r>
          </a:p>
          <a:p>
            <a:pPr lvl="1"/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Does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Exist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Contain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Throws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0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40E6-2104-4A6D-9ED6-C15D956A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5132"/>
          </a:xfrm>
        </p:spPr>
        <p:txBody>
          <a:bodyPr/>
          <a:lstStyle/>
          <a:p>
            <a:r>
              <a:rPr lang="pl-PL" dirty="0" err="1"/>
              <a:t>Legacy</a:t>
            </a:r>
            <a:r>
              <a:rPr lang="pl-PL" dirty="0"/>
              <a:t> </a:t>
            </a:r>
            <a:r>
              <a:rPr lang="pl-PL" dirty="0" err="1"/>
              <a:t>systems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374A4-E654-41C6-B6A5-19E1DD183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Static Methods</a:t>
            </a:r>
            <a:endParaRPr lang="pl-PL" dirty="0"/>
          </a:p>
          <a:p>
            <a:r>
              <a:rPr lang="pl-PL" dirty="0"/>
              <a:t>„</a:t>
            </a:r>
            <a:r>
              <a:rPr lang="pl-PL" dirty="0" err="1"/>
              <a:t>Static</a:t>
            </a:r>
            <a:r>
              <a:rPr lang="pl-PL" dirty="0"/>
              <a:t>” </a:t>
            </a:r>
            <a:r>
              <a:rPr lang="pl-PL" dirty="0" err="1"/>
              <a:t>IoC</a:t>
            </a:r>
            <a:endParaRPr lang="pl-PL" dirty="0"/>
          </a:p>
          <a:p>
            <a:pPr lvl="1"/>
            <a:r>
              <a:rPr lang="pl-PL" dirty="0" err="1"/>
              <a:t>Initialization</a:t>
            </a:r>
            <a:endParaRPr lang="pl-PL" dirty="0"/>
          </a:p>
          <a:p>
            <a:pPr lvl="1"/>
            <a:r>
              <a:rPr lang="pl-PL" dirty="0" err="1"/>
              <a:t>Cleanup</a:t>
            </a:r>
            <a:endParaRPr lang="pl-PL" dirty="0"/>
          </a:p>
          <a:p>
            <a:r>
              <a:rPr lang="en-GB" dirty="0"/>
              <a:t>Facade</a:t>
            </a:r>
            <a:r>
              <a:rPr lang="pl-PL" dirty="0"/>
              <a:t> / </a:t>
            </a:r>
            <a:r>
              <a:rPr lang="pl-PL" dirty="0" err="1"/>
              <a:t>Seam</a:t>
            </a:r>
            <a:endParaRPr lang="pl-PL" dirty="0"/>
          </a:p>
          <a:p>
            <a:r>
              <a:rPr lang="pl-PL" dirty="0" err="1"/>
              <a:t>Composition</a:t>
            </a:r>
            <a:r>
              <a:rPr lang="pl-PL" dirty="0"/>
              <a:t>/</a:t>
            </a:r>
            <a:r>
              <a:rPr lang="en-GB" dirty="0"/>
              <a:t>substitution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C089A-D088-40E9-8B54-C05CD748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799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6C0F-A7C4-4564-ADAF-00BD2F8D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we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F7591-79ED-4C7F-89EA-7FD2348D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599E2-CACE-485B-B52D-0A869D674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56" t="4036" r="16432" b="2386"/>
          <a:stretch/>
        </p:blipFill>
        <p:spPr>
          <a:xfrm>
            <a:off x="715202" y="1600556"/>
            <a:ext cx="4405591" cy="4770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9275BB-D4D0-4BE6-9B37-55DB5F06B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676" y="1605304"/>
            <a:ext cx="3574427" cy="476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077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11BD1-5833-4EFC-8E2E-E57CEFF4E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Best </a:t>
            </a:r>
            <a:r>
              <a:rPr lang="pl-PL" dirty="0" err="1"/>
              <a:t>practices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EFDF3-6075-483B-99F8-0705FB420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CI/CD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en-GB" dirty="0" err="1"/>
              <a:t>MySystem.Tests</a:t>
            </a:r>
            <a:r>
              <a:rPr lang="pl-PL" dirty="0"/>
              <a:t>.</a:t>
            </a:r>
            <a:r>
              <a:rPr lang="pl-PL" dirty="0" err="1"/>
              <a:t>dll</a:t>
            </a:r>
            <a:r>
              <a:rPr lang="en-GB" dirty="0"/>
              <a:t> – pattern recognized by CI/CD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("*.Tests")] 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("DynamicProxyGenAssembly2")]</a:t>
            </a:r>
          </a:p>
          <a:p>
            <a:pPr>
              <a:lnSpc>
                <a:spcPct val="150000"/>
              </a:lnSpc>
            </a:pPr>
            <a:r>
              <a:rPr lang="en-GB" dirty="0"/>
              <a:t>Subfolders in main solution</a:t>
            </a:r>
          </a:p>
          <a:p>
            <a:pPr>
              <a:lnSpc>
                <a:spcPct val="150000"/>
              </a:lnSpc>
            </a:pPr>
            <a:r>
              <a:rPr lang="en-GB" dirty="0"/>
              <a:t>...and for name of test use pattern </a:t>
            </a:r>
            <a:r>
              <a:rPr lang="en-GB" dirty="0" err="1"/>
              <a:t>ClassName_WhenSomeMethodCalled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8C79D-F7E0-4127-8D14-76D8E88C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7304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108EC-4138-4CAF-9A47-B43B94B3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7291"/>
            <a:ext cx="8596668" cy="727494"/>
          </a:xfrm>
        </p:spPr>
        <p:txBody>
          <a:bodyPr>
            <a:normAutofit/>
          </a:bodyPr>
          <a:lstStyle/>
          <a:p>
            <a:r>
              <a:rPr lang="pl-PL" dirty="0" err="1"/>
              <a:t>Obstacles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06B86-D100-4F18-84A6-8BC448F4D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35171"/>
            <a:ext cx="8596668" cy="50061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Hard to start writing tests - ask people who already do it!</a:t>
            </a:r>
          </a:p>
          <a:p>
            <a:pPr>
              <a:lnSpc>
                <a:spcPct val="150000"/>
              </a:lnSpc>
            </a:pPr>
            <a:r>
              <a:rPr lang="en-GB" dirty="0"/>
              <a:t>Find the right balance (e.g. do you need to test auto-properties or every single implementation detail?)</a:t>
            </a:r>
          </a:p>
          <a:p>
            <a:pPr>
              <a:lnSpc>
                <a:spcPct val="150000"/>
              </a:lnSpc>
            </a:pPr>
            <a:r>
              <a:rPr lang="en-GB" dirty="0"/>
              <a:t>False sense of security</a:t>
            </a:r>
          </a:p>
          <a:p>
            <a:pPr>
              <a:lnSpc>
                <a:spcPct val="150000"/>
              </a:lnSpc>
            </a:pPr>
            <a:r>
              <a:rPr lang="en-GB" dirty="0"/>
              <a:t>Management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Code coverage - reduces the tests to a single number. Is it going to affect your bonus?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Bloody time wasters - these unit test writing developers</a:t>
            </a:r>
          </a:p>
          <a:p>
            <a:pPr>
              <a:lnSpc>
                <a:spcPct val="150000"/>
              </a:lnSpc>
            </a:pPr>
            <a:r>
              <a:rPr lang="en-GB" dirty="0"/>
              <a:t>Maintenance costs</a:t>
            </a:r>
          </a:p>
          <a:p>
            <a:pPr>
              <a:lnSpc>
                <a:spcPct val="150000"/>
              </a:lnSpc>
            </a:pPr>
            <a:r>
              <a:rPr lang="en-GB" dirty="0"/>
              <a:t>No team review =&gt; tests are understood by creators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7FC28-4D44-4F72-8BA8-459817F8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AD45-E5B4-4F73-A2E8-B9B861DE9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Secret</a:t>
            </a:r>
            <a:r>
              <a:rPr lang="pl-PL" dirty="0"/>
              <a:t> </a:t>
            </a:r>
            <a:r>
              <a:rPr lang="pl-PL" dirty="0" err="1"/>
              <a:t>tests</a:t>
            </a:r>
            <a:r>
              <a:rPr lang="pl-PL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BAF1-4336-4332-B87C-F23D62FA7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Public vs private members</a:t>
            </a:r>
          </a:p>
          <a:p>
            <a:pPr>
              <a:lnSpc>
                <a:spcPct val="150000"/>
              </a:lnSpc>
            </a:pPr>
            <a:r>
              <a:rPr lang="en-GB" dirty="0"/>
              <a:t>System is entitled to it’s „secrets” / implementation details !?</a:t>
            </a:r>
          </a:p>
          <a:p>
            <a:pPr>
              <a:lnSpc>
                <a:spcPct val="150000"/>
              </a:lnSpc>
            </a:pPr>
            <a:r>
              <a:rPr lang="en-GB" dirty="0"/>
              <a:t>using </a:t>
            </a:r>
            <a:r>
              <a:rPr lang="en-GB" dirty="0" err="1"/>
              <a:t>Moq.Protected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var mock = new Mock&lt;</a:t>
            </a:r>
            <a:r>
              <a:rPr lang="en-GB" dirty="0" err="1"/>
              <a:t>MyClass</a:t>
            </a:r>
            <a:r>
              <a:rPr lang="en-GB" dirty="0"/>
              <a:t>&gt;();</a:t>
            </a:r>
            <a:br>
              <a:rPr lang="en-GB" dirty="0"/>
            </a:br>
            <a:r>
              <a:rPr lang="en-GB" dirty="0" err="1"/>
              <a:t>mock.Protected</a:t>
            </a:r>
            <a:r>
              <a:rPr lang="en-GB" dirty="0"/>
              <a:t>()</a:t>
            </a:r>
            <a:br>
              <a:rPr lang="en-GB" dirty="0"/>
            </a:br>
            <a:r>
              <a:rPr lang="en-GB" dirty="0"/>
              <a:t>     .Setup&lt;int&gt;("</a:t>
            </a:r>
            <a:r>
              <a:rPr lang="en-GB" dirty="0" err="1"/>
              <a:t>MyProtectedGetIntMethod</a:t>
            </a:r>
            <a:r>
              <a:rPr lang="en-GB" dirty="0"/>
              <a:t>")</a:t>
            </a:r>
            <a:br>
              <a:rPr lang="en-GB" dirty="0"/>
            </a:br>
            <a:r>
              <a:rPr lang="en-GB" dirty="0"/>
              <a:t>     .Returns(1);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B717E-7635-4418-983E-5EEF34339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28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D5F02-47D8-4E4B-A5A4-5F8B47E97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4800"/>
            <a:ext cx="8596668" cy="715108"/>
          </a:xfrm>
        </p:spPr>
        <p:txBody>
          <a:bodyPr/>
          <a:lstStyle/>
          <a:p>
            <a:r>
              <a:rPr lang="pl-PL" dirty="0"/>
              <a:t>TDD </a:t>
            </a:r>
            <a:r>
              <a:rPr lang="pl-PL" dirty="0" err="1"/>
              <a:t>workflow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883C1-C046-4FC6-9DF5-3F04B2C2B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6190"/>
            <a:ext cx="8596668" cy="645379"/>
          </a:xfrm>
        </p:spPr>
        <p:txBody>
          <a:bodyPr/>
          <a:lstStyle/>
          <a:p>
            <a:r>
              <a:rPr lang="pl-PL" dirty="0"/>
              <a:t>red-</a:t>
            </a:r>
            <a:r>
              <a:rPr lang="pl-PL" dirty="0" err="1"/>
              <a:t>green</a:t>
            </a:r>
            <a:r>
              <a:rPr lang="pl-PL" dirty="0"/>
              <a:t>-</a:t>
            </a:r>
            <a:r>
              <a:rPr lang="pl-PL" dirty="0" err="1"/>
              <a:t>refactor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0B232-EA83-4D47-BE68-8D890FB6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EBC80E-6E4C-452B-A0D2-C2E7803F2AC0}"/>
              </a:ext>
            </a:extLst>
          </p:cNvPr>
          <p:cNvSpPr txBox="1">
            <a:spLocks/>
          </p:cNvSpPr>
          <p:nvPr/>
        </p:nvSpPr>
        <p:spPr>
          <a:xfrm>
            <a:off x="677333" y="4513277"/>
            <a:ext cx="10219965" cy="2215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Make it work. Make it right. Make it fast.</a:t>
            </a:r>
            <a:endParaRPr lang="en-US" dirty="0"/>
          </a:p>
          <a:p>
            <a:r>
              <a:rPr lang="en-US" dirty="0"/>
              <a:t>red-commit-commit-commit-green-refactor-squash-push* (Git/Mercurial only)</a:t>
            </a:r>
          </a:p>
          <a:p>
            <a:r>
              <a:rPr lang="en-US" dirty="0"/>
              <a:t>TDD != test-first</a:t>
            </a:r>
          </a:p>
          <a:p>
            <a:pPr lvl="1"/>
            <a:r>
              <a:rPr lang="en-US" dirty="0"/>
              <a:t>TF ⊂ TDD  </a:t>
            </a:r>
          </a:p>
          <a:p>
            <a:r>
              <a:rPr lang="en-US" dirty="0"/>
              <a:t>Refactoring == daily activities, not task „kind”</a:t>
            </a:r>
          </a:p>
        </p:txBody>
      </p:sp>
      <p:pic>
        <p:nvPicPr>
          <p:cNvPr id="2050" name="Picture 2" descr="Why TDD (Test Driven Development) ? | by Sukoreno Mukti | Medium">
            <a:extLst>
              <a:ext uri="{FF2B5EF4-FFF2-40B4-BE49-F238E27FC236}">
                <a16:creationId xmlns:a16="http://schemas.microsoft.com/office/drawing/2014/main" id="{A617FC7B-1952-4BCE-897B-1042D2D81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199" y="1483117"/>
            <a:ext cx="3869156" cy="303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9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4004-A401-4ABF-99A7-E2F3246D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vs BDD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7D6FC-7B3C-4B4E-A427-480572296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6739"/>
            <a:ext cx="8596668" cy="429462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</a:t>
            </a:r>
            <a:r>
              <a:rPr lang="en-US" u="sng" dirty="0"/>
              <a:t>DD</a:t>
            </a:r>
            <a:r>
              <a:rPr lang="en-US" dirty="0"/>
              <a:t> ≈ B</a:t>
            </a:r>
            <a:r>
              <a:rPr lang="en-US" u="sng" dirty="0"/>
              <a:t>DD</a:t>
            </a:r>
            <a:r>
              <a:rPr lang="en-US" dirty="0"/>
              <a:t> - ⅓ of a difference</a:t>
            </a:r>
            <a:r>
              <a:rPr lang="pl-PL" dirty="0"/>
              <a:t> ?</a:t>
            </a:r>
            <a:r>
              <a:rPr lang="en-US" dirty="0"/>
              <a:t> ;-)</a:t>
            </a:r>
            <a:r>
              <a:rPr lang="pl-PL" dirty="0"/>
              <a:t> 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BDD != TDD</a:t>
            </a:r>
          </a:p>
          <a:p>
            <a:pPr>
              <a:lnSpc>
                <a:spcPct val="200000"/>
              </a:lnSpc>
            </a:pPr>
            <a:r>
              <a:rPr lang="en-US" strike="sngStrike" dirty="0"/>
              <a:t>TDD for unit, BDD for integration</a:t>
            </a:r>
          </a:p>
          <a:p>
            <a:pPr>
              <a:lnSpc>
                <a:spcPct val="200000"/>
              </a:lnSpc>
            </a:pPr>
            <a:r>
              <a:rPr lang="en-US" dirty="0"/>
              <a:t>BDD == TDD done right 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916E4-67D4-4C9C-A7DE-D256C16FC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0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A72A-FF9F-4A8A-BF9D-E592EEC4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== </a:t>
            </a:r>
            <a:r>
              <a:rPr lang="en-US" dirty="0"/>
              <a:t>Given-When-Then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CA43-0511-45EC-BFCA-AE551CAD1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78" y="2504440"/>
            <a:ext cx="5417414" cy="3902047"/>
          </a:xfrm>
        </p:spPr>
        <p:txBody>
          <a:bodyPr>
            <a:normAutofit/>
          </a:bodyPr>
          <a:lstStyle/>
          <a:p>
            <a:pPr marL="800100" lvl="2" indent="0">
              <a:buNone/>
            </a:pPr>
            <a:r>
              <a:rPr lang="pl-PL" sz="2200" dirty="0">
                <a:latin typeface="Consolas" panose="020B0609020204030204" pitchFamily="49" charset="0"/>
              </a:rPr>
              <a:t>  </a:t>
            </a: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Arrange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Act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Assert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1ABA3-4F6B-4F0E-BABB-23D7100E3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773ACF-FBCB-4CE3-9AFF-1AD6509C6538}"/>
              </a:ext>
            </a:extLst>
          </p:cNvPr>
          <p:cNvSpPr txBox="1"/>
          <p:nvPr/>
        </p:nvSpPr>
        <p:spPr>
          <a:xfrm>
            <a:off x="735948" y="1972332"/>
            <a:ext cx="90645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ValidOrderShouldBeFilled_WhenMarketIsFavourable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Given</a:t>
            </a:r>
            <a:b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  <a:t>        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NewOrderIsSent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symbol: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quantity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100);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When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.MarketIsFavourableFor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Then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.OrderIsFilled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258418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ABA7-0538-4671-94E6-982B86E8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– </a:t>
            </a:r>
            <a:r>
              <a:rPr lang="pl-PL" dirty="0" err="1"/>
              <a:t>Benefits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ED951-4A84-404B-82F7-53C0CDBB0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Shift Left – faster feedback</a:t>
            </a:r>
          </a:p>
          <a:p>
            <a:r>
              <a:rPr lang="en-US" dirty="0"/>
              <a:t>Stronger collaboration</a:t>
            </a:r>
          </a:p>
          <a:p>
            <a:r>
              <a:rPr lang="en-US" dirty="0"/>
              <a:t>Contract between analysts and tech</a:t>
            </a:r>
          </a:p>
          <a:p>
            <a:r>
              <a:rPr lang="en-US" dirty="0"/>
              <a:t>Ubiquitous language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24ADC-CCB9-4AC0-8D22-8EE706E8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3B37B33-1C77-4BD0-B98A-82C4A61183A2}"/>
              </a:ext>
            </a:extLst>
          </p:cNvPr>
          <p:cNvGrpSpPr/>
          <p:nvPr/>
        </p:nvGrpSpPr>
        <p:grpSpPr>
          <a:xfrm>
            <a:off x="5643845" y="4144888"/>
            <a:ext cx="3516863" cy="1962143"/>
            <a:chOff x="5643845" y="4144888"/>
            <a:chExt cx="3516863" cy="1962143"/>
          </a:xfrm>
        </p:grpSpPr>
        <p:sp>
          <p:nvSpPr>
            <p:cNvPr id="5" name="Oval 20">
              <a:extLst>
                <a:ext uri="{FF2B5EF4-FFF2-40B4-BE49-F238E27FC236}">
                  <a16:creationId xmlns:a16="http://schemas.microsoft.com/office/drawing/2014/main" id="{5D4BA807-B527-411D-8293-66290FC6C230}"/>
                </a:ext>
              </a:extLst>
            </p:cNvPr>
            <p:cNvSpPr/>
            <p:nvPr/>
          </p:nvSpPr>
          <p:spPr>
            <a:xfrm>
              <a:off x="708400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Tech</a:t>
              </a:r>
              <a:endParaRPr lang="pt-PT" dirty="0"/>
            </a:p>
          </p:txBody>
        </p:sp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86B6367D-54B4-40EA-8C65-DE7BEDB4B296}"/>
                </a:ext>
              </a:extLst>
            </p:cNvPr>
            <p:cNvSpPr/>
            <p:nvPr/>
          </p:nvSpPr>
          <p:spPr>
            <a:xfrm>
              <a:off x="564384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12ABD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Business    </a:t>
              </a:r>
              <a:endParaRPr lang="pt-PT" dirty="0"/>
            </a:p>
          </p:txBody>
        </p:sp>
      </p:grpSp>
    </p:spTree>
    <p:extLst>
      <p:ext uri="{BB962C8B-B14F-4D97-AF65-F5344CB8AC3E}">
        <p14:creationId xmlns:p14="http://schemas.microsoft.com/office/powerpoint/2010/main" val="11914455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7F9D6-9B42-4F98-A88F-1E33E926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4917"/>
          </a:xfrm>
        </p:spPr>
        <p:txBody>
          <a:bodyPr/>
          <a:lstStyle/>
          <a:p>
            <a:r>
              <a:rPr lang="pl-PL" dirty="0" err="1"/>
              <a:t>Conventions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C9308-98DA-47D7-9228-CAEC03EFA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Check</a:t>
            </a:r>
            <a:r>
              <a:rPr lang="pl-PL" dirty="0"/>
              <a:t> team </a:t>
            </a:r>
            <a:r>
              <a:rPr lang="pl-PL" dirty="0" err="1"/>
              <a:t>standards</a:t>
            </a:r>
            <a:r>
              <a:rPr lang="pl-PL" dirty="0"/>
              <a:t> </a:t>
            </a:r>
          </a:p>
          <a:p>
            <a:pPr lvl="1"/>
            <a:r>
              <a:rPr lang="pl-PL" dirty="0" err="1"/>
              <a:t>FxCop</a:t>
            </a:r>
            <a:endParaRPr lang="pl-PL" dirty="0"/>
          </a:p>
          <a:p>
            <a:pPr lvl="1"/>
            <a:r>
              <a:rPr lang="pl-PL" dirty="0" err="1"/>
              <a:t>StyleCop</a:t>
            </a:r>
            <a:endParaRPr lang="pl-PL" dirty="0"/>
          </a:p>
          <a:p>
            <a:pPr lvl="1"/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solutions</a:t>
            </a:r>
            <a:endParaRPr lang="pl-PL" dirty="0"/>
          </a:p>
          <a:p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architecture</a:t>
            </a:r>
            <a:r>
              <a:rPr lang="pl-PL" dirty="0"/>
              <a:t> </a:t>
            </a:r>
            <a:r>
              <a:rPr lang="pl-PL" dirty="0" err="1"/>
              <a:t>constrains</a:t>
            </a:r>
            <a:r>
              <a:rPr lang="pl-PL" dirty="0"/>
              <a:t>, not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assert</a:t>
            </a:r>
            <a:r>
              <a:rPr lang="pl-PL" dirty="0"/>
              <a:t> upon </a:t>
            </a:r>
            <a:r>
              <a:rPr lang="pl-PL" dirty="0" err="1"/>
              <a:t>otherwise</a:t>
            </a:r>
            <a:endParaRPr lang="pl-PL" dirty="0"/>
          </a:p>
          <a:p>
            <a:pPr lvl="1"/>
            <a:r>
              <a:rPr lang="pl-PL" dirty="0" err="1"/>
              <a:t>Reflection</a:t>
            </a:r>
            <a:endParaRPr lang="pl-PL" dirty="0"/>
          </a:p>
          <a:p>
            <a:pPr lvl="1"/>
            <a:r>
              <a:rPr lang="pl-PL" dirty="0" err="1"/>
              <a:t>Roslyn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3BC8A-5E35-4210-8355-CF42BD77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458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7F9D6-9B42-4F98-A88F-1E33E926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4917"/>
          </a:xfrm>
        </p:spPr>
        <p:txBody>
          <a:bodyPr/>
          <a:lstStyle/>
          <a:p>
            <a:r>
              <a:rPr lang="pl-PL" dirty="0" err="1"/>
              <a:t>Conventions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C9308-98DA-47D7-9228-CAEC03EFA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10337411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ExchangeCalculatorConfig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IConfigItem</a:t>
            </a:r>
            <a:br>
              <a:rPr lang="pl-PL" sz="1800" dirty="0">
                <a:solidFill>
                  <a:srgbClr val="00008B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MultiplicationFactor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internal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AllowedStatus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ExchangeCalculatorConfig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allowedStatus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AllowedStatus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allowedStatus.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ToString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3BC8A-5E35-4210-8355-CF42BD77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37CD388-1D98-4D4A-BBD5-21FF9B54BB5E}"/>
              </a:ext>
            </a:extLst>
          </p:cNvPr>
          <p:cNvGrpSpPr/>
          <p:nvPr/>
        </p:nvGrpSpPr>
        <p:grpSpPr>
          <a:xfrm>
            <a:off x="6068891" y="3161950"/>
            <a:ext cx="4675525" cy="636382"/>
            <a:chOff x="6068891" y="3161950"/>
            <a:chExt cx="4675525" cy="636382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2B5003D-4C87-4567-BAA2-BD18E3C4D7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68891" y="3575108"/>
              <a:ext cx="245432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E59D887-8B85-420E-9373-80CB627091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17901" y="3161950"/>
              <a:ext cx="805314" cy="110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4A79A28-CD84-48FB-8BBD-CBF1A96F4A0A}"/>
                </a:ext>
              </a:extLst>
            </p:cNvPr>
            <p:cNvSpPr txBox="1"/>
            <p:nvPr/>
          </p:nvSpPr>
          <p:spPr>
            <a:xfrm>
              <a:off x="8737135" y="3429000"/>
              <a:ext cx="2007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 err="1"/>
                <a:t>Used</a:t>
              </a:r>
              <a:r>
                <a:rPr lang="pl-PL" dirty="0"/>
                <a:t> </a:t>
              </a:r>
              <a:r>
                <a:rPr lang="pl-PL" dirty="0" err="1"/>
                <a:t>only</a:t>
              </a:r>
              <a:r>
                <a:rPr lang="pl-PL" dirty="0"/>
                <a:t> in </a:t>
              </a:r>
              <a:r>
                <a:rPr lang="pl-PL" dirty="0" err="1"/>
                <a:t>tests</a:t>
              </a:r>
              <a:endParaRPr lang="pl-PL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CD8A759-C246-4A10-9FA9-B54512372638}"/>
              </a:ext>
            </a:extLst>
          </p:cNvPr>
          <p:cNvGrpSpPr/>
          <p:nvPr/>
        </p:nvGrpSpPr>
        <p:grpSpPr>
          <a:xfrm>
            <a:off x="6066713" y="4361048"/>
            <a:ext cx="3167045" cy="1594493"/>
            <a:chOff x="6066713" y="4361048"/>
            <a:chExt cx="3167045" cy="1594493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028AF53-57EF-41AC-A614-42C2D78A9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7901" y="4361048"/>
              <a:ext cx="1515857" cy="128474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6D40B4-C910-488B-81BB-68C5144D8BCB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H="1" flipV="1">
              <a:off x="6096000" y="5238925"/>
              <a:ext cx="1269306" cy="34728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D98588-39C6-4C5A-86E0-8EC21DB64678}"/>
                </a:ext>
              </a:extLst>
            </p:cNvPr>
            <p:cNvSpPr txBox="1"/>
            <p:nvPr/>
          </p:nvSpPr>
          <p:spPr>
            <a:xfrm>
              <a:off x="6066713" y="5586209"/>
              <a:ext cx="25971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/>
                <a:t>Conversion not </a:t>
              </a:r>
              <a:r>
                <a:rPr lang="pl-PL" dirty="0" err="1"/>
                <a:t>allowed</a:t>
              </a:r>
              <a:endParaRPr lang="pl-PL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7531BBD-7CC2-4B53-B74E-28E1870EACB8}"/>
              </a:ext>
            </a:extLst>
          </p:cNvPr>
          <p:cNvGrpSpPr/>
          <p:nvPr/>
        </p:nvGrpSpPr>
        <p:grpSpPr>
          <a:xfrm>
            <a:off x="2318970" y="1573361"/>
            <a:ext cx="5801588" cy="587228"/>
            <a:chOff x="2318970" y="1573361"/>
            <a:chExt cx="5801588" cy="58722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C4AC277-31E6-42A5-8671-6341FB4EB8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61607" y="1937857"/>
              <a:ext cx="402672" cy="22273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3CB243D-F878-4471-97DE-EE5B2E4C510F}"/>
                </a:ext>
              </a:extLst>
            </p:cNvPr>
            <p:cNvSpPr txBox="1"/>
            <p:nvPr/>
          </p:nvSpPr>
          <p:spPr>
            <a:xfrm>
              <a:off x="2318970" y="1573361"/>
              <a:ext cx="5801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 err="1"/>
                <a:t>Every</a:t>
              </a:r>
              <a:r>
                <a:rPr lang="pl-PL" dirty="0"/>
                <a:t> </a:t>
              </a:r>
              <a:r>
                <a:rPr lang="pl-PL" dirty="0" err="1"/>
                <a:t>IConfigItem</a:t>
              </a:r>
              <a:r>
                <a:rPr lang="pl-PL" dirty="0"/>
                <a:t> </a:t>
              </a:r>
              <a:r>
                <a:rPr lang="pl-PL" dirty="0" err="1"/>
                <a:t>descendant</a:t>
              </a:r>
              <a:r>
                <a:rPr lang="pl-PL" dirty="0"/>
                <a:t> </a:t>
              </a:r>
              <a:r>
                <a:rPr lang="pl-PL" dirty="0" err="1"/>
                <a:t>must</a:t>
              </a:r>
              <a:r>
                <a:rPr lang="pl-PL" dirty="0"/>
                <a:t> end with „</a:t>
              </a:r>
              <a:r>
                <a:rPr lang="pl-PL" dirty="0" err="1"/>
                <a:t>Config</a:t>
              </a:r>
              <a:r>
                <a:rPr lang="pl-PL" dirty="0"/>
                <a:t>”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929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A298A-EE4D-4B9D-9D99-0341CD59B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Extending</a:t>
            </a:r>
            <a:r>
              <a:rPr lang="pl-PL" dirty="0"/>
              <a:t> </a:t>
            </a:r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framework</a:t>
            </a:r>
            <a:r>
              <a:rPr lang="pl-PL" dirty="0"/>
              <a:t> -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12276-BD7A-489E-A0D1-3D9E854D3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ConsoleActionAttribute</a:t>
            </a:r>
            <a:endParaRPr lang="pl-PL" dirty="0"/>
          </a:p>
          <a:p>
            <a:r>
              <a:rPr lang="pl-PL" dirty="0" err="1"/>
              <a:t>ConsoleIO</a:t>
            </a:r>
            <a:endParaRPr lang="pl-PL" dirty="0"/>
          </a:p>
          <a:p>
            <a:r>
              <a:rPr lang="pl-PL" dirty="0" err="1"/>
              <a:t>ExpectedExceptionTests</a:t>
            </a:r>
            <a:endParaRPr lang="pl-PL" dirty="0"/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C4F24-069D-430A-A9E7-99FA27CDF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4CD7-A7DD-4C89-8DA8-F89D4F4CD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B00C2-EEBD-4C09-9CFE-8F97604E4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Name </a:t>
            </a:r>
          </a:p>
          <a:p>
            <a:pPr>
              <a:lnSpc>
                <a:spcPct val="200000"/>
              </a:lnSpc>
            </a:pPr>
            <a:r>
              <a:rPr lang="en-US" dirty="0"/>
              <a:t>Job title</a:t>
            </a:r>
          </a:p>
          <a:p>
            <a:pPr>
              <a:lnSpc>
                <a:spcPct val="200000"/>
              </a:lnSpc>
            </a:pPr>
            <a:r>
              <a:rPr lang="en-US" dirty="0"/>
              <a:t>Experience (i.e. in testing, development, IT)</a:t>
            </a:r>
          </a:p>
          <a:p>
            <a:pPr>
              <a:lnSpc>
                <a:spcPct val="200000"/>
              </a:lnSpc>
            </a:pPr>
            <a:r>
              <a:rPr lang="en-US" dirty="0"/>
              <a:t>Expectations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8DB58-FB80-49F5-9E23-5E7C104CB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797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AA890-6DE5-4D56-9835-5CE5E8D4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B70B4-D69B-4492-BD10-BBA73397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7739"/>
            <a:ext cx="8596668" cy="4988748"/>
          </a:xfrm>
        </p:spPr>
        <p:txBody>
          <a:bodyPr>
            <a:normAutofit lnSpcReduction="10000"/>
          </a:bodyPr>
          <a:lstStyle/>
          <a:p>
            <a:r>
              <a:rPr lang="pl-PL" dirty="0"/>
              <a:t>BEFRIEND AND „LOVE” YOUR TESTING FRAMEWORK</a:t>
            </a:r>
          </a:p>
          <a:p>
            <a:r>
              <a:rPr lang="pl-PL" dirty="0"/>
              <a:t>Test </a:t>
            </a:r>
            <a:r>
              <a:rPr lang="en-US" dirty="0"/>
              <a:t>document</a:t>
            </a:r>
          </a:p>
          <a:p>
            <a:pPr lvl="1"/>
            <a:r>
              <a:rPr lang="en-GB" dirty="0"/>
              <a:t>what you want your code to do </a:t>
            </a:r>
            <a:endParaRPr lang="pl-PL" dirty="0"/>
          </a:p>
          <a:p>
            <a:pPr lvl="1"/>
            <a:r>
              <a:rPr lang="en-GB" dirty="0"/>
              <a:t>how you</a:t>
            </a:r>
            <a:r>
              <a:rPr lang="pl-PL" dirty="0"/>
              <a:t>r team</a:t>
            </a:r>
            <a:r>
              <a:rPr lang="en-GB" dirty="0"/>
              <a:t> want to use it</a:t>
            </a:r>
          </a:p>
          <a:p>
            <a:r>
              <a:rPr lang="en-GB" dirty="0"/>
              <a:t>Composition over inheritance </a:t>
            </a:r>
            <a:r>
              <a:rPr lang="pl-PL" dirty="0"/>
              <a:t>- </a:t>
            </a:r>
            <a:r>
              <a:rPr lang="pl-PL" dirty="0" err="1"/>
              <a:t>IoC</a:t>
            </a:r>
            <a:endParaRPr lang="en-GB" dirty="0"/>
          </a:p>
          <a:p>
            <a:r>
              <a:rPr lang="pl-PL" dirty="0"/>
              <a:t>C</a:t>
            </a:r>
            <a:r>
              <a:rPr lang="en-GB" dirty="0"/>
              <a:t>ode &amp; test review</a:t>
            </a:r>
            <a:r>
              <a:rPr lang="pl-PL" dirty="0"/>
              <a:t>s </a:t>
            </a:r>
          </a:p>
          <a:p>
            <a:pPr lvl="1"/>
            <a:r>
              <a:rPr lang="pl-PL" dirty="0" err="1"/>
              <a:t>tests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== </a:t>
            </a:r>
            <a:r>
              <a:rPr lang="pl-PL" dirty="0" err="1"/>
              <a:t>code</a:t>
            </a:r>
            <a:endParaRPr lang="pl-PL" dirty="0"/>
          </a:p>
          <a:p>
            <a:pPr lvl="1"/>
            <a:r>
              <a:rPr lang="pl-PL" dirty="0" err="1"/>
              <a:t>tests</a:t>
            </a:r>
            <a:r>
              <a:rPr lang="pl-PL" dirty="0"/>
              <a:t> of </a:t>
            </a:r>
            <a:r>
              <a:rPr lang="pl-PL" dirty="0" err="1"/>
              <a:t>tests</a:t>
            </a:r>
            <a:r>
              <a:rPr lang="pl-PL" dirty="0"/>
              <a:t> !?</a:t>
            </a:r>
            <a:endParaRPr lang="en-GB" dirty="0"/>
          </a:p>
          <a:p>
            <a:r>
              <a:rPr lang="en-GB" dirty="0"/>
              <a:t>Prepare your own team tools &amp; standards</a:t>
            </a:r>
          </a:p>
          <a:p>
            <a:r>
              <a:rPr lang="en-GB" dirty="0"/>
              <a:t>FIRST, AAA</a:t>
            </a:r>
            <a:endParaRPr lang="pl-PL" dirty="0"/>
          </a:p>
          <a:p>
            <a:r>
              <a:rPr lang="pl-PL" dirty="0"/>
              <a:t>CI / CD / CD</a:t>
            </a:r>
          </a:p>
          <a:p>
            <a:r>
              <a:rPr lang="pl-PL" dirty="0"/>
              <a:t>„Live” unit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/>
              <a:t>Data </a:t>
            </a:r>
            <a:r>
              <a:rPr lang="pl-PL" dirty="0" err="1"/>
              <a:t>oriented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370A8-762C-473D-823D-A45F2A0B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24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4FD58-A170-4775-918F-F74019C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Kata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AF6B7-57DC-4C9B-99F1-8667CBD65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https://github.com/garora/TDD-Katas/tree/master/src</a:t>
            </a:r>
          </a:p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https://github.com/ScioMx/TDD-Training</a:t>
            </a:r>
            <a:endParaRPr lang="pl-PL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2D86-D57E-4AA8-8B8A-82BE3B6F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0424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144B-542A-40C2-989A-CE39760DD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9A507-1FF0-4760-8286-795EC8EF7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pl-PL" sz="5400" dirty="0"/>
          </a:p>
          <a:p>
            <a:pPr marL="0" indent="0" algn="ctr">
              <a:buNone/>
            </a:pPr>
            <a:r>
              <a:rPr lang="pl-PL" sz="5400" dirty="0" err="1"/>
              <a:t>Thank</a:t>
            </a:r>
            <a:r>
              <a:rPr lang="pl-PL" sz="5400" dirty="0"/>
              <a:t> </a:t>
            </a:r>
            <a:r>
              <a:rPr lang="pl-PL" sz="5400" dirty="0" err="1"/>
              <a:t>you</a:t>
            </a:r>
            <a:r>
              <a:rPr lang="pl-PL" sz="5400" dirty="0"/>
              <a:t> for </a:t>
            </a:r>
            <a:r>
              <a:rPr lang="pl-PL" sz="5400" dirty="0" err="1"/>
              <a:t>attention</a:t>
            </a:r>
            <a:r>
              <a:rPr lang="pl-PL" sz="5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0BABE-4D76-42D4-B7A4-2DD2E6A6C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1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EC26-09FA-4354-8413-CDF96B04F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374"/>
          </a:xfrm>
        </p:spPr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F866A-8AE8-4A95-B908-2C9AD4164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Unit vs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r>
              <a:rPr lang="en-GB" dirty="0"/>
              <a:t>Why?</a:t>
            </a:r>
          </a:p>
          <a:p>
            <a:r>
              <a:rPr lang="pl-PL" dirty="0"/>
              <a:t>How?</a:t>
            </a:r>
            <a:endParaRPr lang="en-GB" dirty="0"/>
          </a:p>
          <a:p>
            <a:r>
              <a:rPr lang="pl-PL" dirty="0" err="1"/>
              <a:t>Some</a:t>
            </a:r>
            <a:r>
              <a:rPr lang="pl-PL" dirty="0"/>
              <a:t> do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endParaRPr lang="en-GB" dirty="0"/>
          </a:p>
          <a:p>
            <a:r>
              <a:rPr lang="pl-PL" dirty="0" err="1"/>
              <a:t>Obstacles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3E222-9F0E-49AA-96EE-D2454F1D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11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833D5A-797E-434F-9638-16EEC4007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pl-PL" dirty="0"/>
              <a:t>„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depends</a:t>
            </a:r>
            <a:r>
              <a:rPr lang="pl-PL" dirty="0"/>
              <a:t>”</a:t>
            </a:r>
          </a:p>
          <a:p>
            <a:endParaRPr lang="pl-PL" dirty="0"/>
          </a:p>
          <a:p>
            <a:r>
              <a:rPr lang="pl-PL" dirty="0"/>
              <a:t>C# / .NET / Visual Studio == </a:t>
            </a:r>
            <a:r>
              <a:rPr lang="pl-PL" dirty="0" err="1"/>
              <a:t>everything</a:t>
            </a:r>
            <a:r>
              <a:rPr lang="pl-PL" dirty="0"/>
              <a:t> </a:t>
            </a:r>
            <a:r>
              <a:rPr lang="pl-PL" dirty="0" err="1"/>
              <a:t>else</a:t>
            </a:r>
            <a:endParaRPr lang="pl-PL" dirty="0"/>
          </a:p>
          <a:p>
            <a:endParaRPr lang="pl-PL" dirty="0"/>
          </a:p>
          <a:p>
            <a:r>
              <a:rPr lang="en-GB" dirty="0"/>
              <a:t>Key words for use in RFCs to Indicate Requirement Levels</a:t>
            </a:r>
          </a:p>
          <a:p>
            <a:pPr lvl="1"/>
            <a:r>
              <a:rPr lang="en-GB" dirty="0">
                <a:hlinkClick r:id="rId2"/>
              </a:rPr>
              <a:t>https://tools.ietf.org/html/rfc2119</a:t>
            </a:r>
            <a:endParaRPr lang="en-GB" dirty="0"/>
          </a:p>
          <a:p>
            <a:endParaRPr lang="en-GB" dirty="0"/>
          </a:p>
          <a:p>
            <a:r>
              <a:rPr lang="en-GB" dirty="0"/>
              <a:t>My „must” – in my team</a:t>
            </a:r>
          </a:p>
          <a:p>
            <a:endParaRPr lang="en-GB" dirty="0"/>
          </a:p>
          <a:p>
            <a:r>
              <a:rPr lang="en-GB" dirty="0"/>
              <a:t>In order to let it go, you need to possess it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00E9F-DA4F-4658-9F4A-E9B766EA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9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C2A4D-FA1D-445C-A652-3351AED88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Glossary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7EAFA-10E9-4EB3-9B33-C1D5708F0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1163"/>
            <a:ext cx="8596668" cy="4290200"/>
          </a:xfrm>
        </p:spPr>
        <p:txBody>
          <a:bodyPr/>
          <a:lstStyle/>
          <a:p>
            <a:r>
              <a:rPr lang="en-GB" dirty="0"/>
              <a:t>OUT/SUT – Object/Subject Under Test - class we are testing</a:t>
            </a:r>
          </a:p>
          <a:p>
            <a:r>
              <a:rPr lang="en-GB" dirty="0"/>
              <a:t>Test Doubles</a:t>
            </a:r>
          </a:p>
          <a:p>
            <a:pPr lvl="1"/>
            <a:r>
              <a:rPr lang="en-GB" dirty="0"/>
              <a:t>Mock – object with expectations</a:t>
            </a:r>
          </a:p>
          <a:p>
            <a:pPr lvl="1"/>
            <a:r>
              <a:rPr lang="en-GB" dirty="0"/>
              <a:t>Stub - object behaving in given way</a:t>
            </a:r>
          </a:p>
          <a:p>
            <a:pPr lvl="1"/>
            <a:r>
              <a:rPr lang="en-GB" dirty="0"/>
              <a:t>…</a:t>
            </a:r>
          </a:p>
          <a:p>
            <a:pPr lvl="1"/>
            <a:r>
              <a:rPr lang="en-GB" dirty="0">
                <a:hlinkClick r:id="rId2"/>
              </a:rPr>
              <a:t>https://www.martinfowler.com/bliki/TestDouble.html</a:t>
            </a:r>
            <a:endParaRPr lang="en-GB" dirty="0"/>
          </a:p>
          <a:p>
            <a:r>
              <a:rPr lang="en-GB" dirty="0"/>
              <a:t>Lambda Expression e.g. (</a:t>
            </a:r>
            <a:r>
              <a:rPr lang="en-GB" dirty="0" err="1"/>
              <a:t>x,y</a:t>
            </a:r>
            <a:r>
              <a:rPr lang="en-GB" dirty="0"/>
              <a:t>) =&gt; x + y</a:t>
            </a:r>
          </a:p>
          <a:p>
            <a:r>
              <a:rPr lang="en-GB" dirty="0"/>
              <a:t>Interface</a:t>
            </a:r>
            <a:r>
              <a:rPr lang="pl-PL" dirty="0"/>
              <a:t> / </a:t>
            </a:r>
            <a:r>
              <a:rPr lang="pl-PL" dirty="0" err="1"/>
              <a:t>contract</a:t>
            </a:r>
            <a:endParaRPr lang="en-GB" dirty="0"/>
          </a:p>
          <a:p>
            <a:r>
              <a:rPr lang="en-GB" dirty="0"/>
              <a:t>Dependency Injection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A692-5BFE-4DEB-895F-83FC5C4D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5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Code works as expected ⭢ self-confidence</a:t>
            </a:r>
          </a:p>
          <a:p>
            <a:pPr>
              <a:lnSpc>
                <a:spcPct val="150000"/>
              </a:lnSpc>
            </a:pPr>
            <a:r>
              <a:rPr lang="en-US" dirty="0"/>
              <a:t>Regression bugs detection</a:t>
            </a:r>
          </a:p>
          <a:p>
            <a:pPr>
              <a:lnSpc>
                <a:spcPct val="150000"/>
              </a:lnSpc>
            </a:pPr>
            <a:r>
              <a:rPr lang="en-US" dirty="0"/>
              <a:t>Code tested ⭢ (quite often) code well designed ⭢ SOLID</a:t>
            </a:r>
          </a:p>
          <a:p>
            <a:pPr>
              <a:lnSpc>
                <a:spcPct val="150000"/>
              </a:lnSpc>
            </a:pPr>
            <a:r>
              <a:rPr lang="en-US" dirty="0"/>
              <a:t>Run code regardless large systems around</a:t>
            </a:r>
          </a:p>
          <a:p>
            <a:pPr>
              <a:lnSpc>
                <a:spcPct val="150000"/>
              </a:lnSpc>
            </a:pPr>
            <a:r>
              <a:rPr lang="en-US" dirty="0"/>
              <a:t>Mouse clicks reduction</a:t>
            </a:r>
          </a:p>
          <a:p>
            <a:pPr>
              <a:lnSpc>
                <a:spcPct val="150000"/>
              </a:lnSpc>
            </a:pPr>
            <a:r>
              <a:rPr lang="en-US" dirty="0"/>
              <a:t>Less debugging == happier team</a:t>
            </a:r>
          </a:p>
          <a:p>
            <a:pPr>
              <a:lnSpc>
                <a:spcPct val="150000"/>
              </a:lnSpc>
            </a:pPr>
            <a:r>
              <a:rPr lang="en-US" dirty="0"/>
              <a:t>Introducing new team member </a:t>
            </a:r>
          </a:p>
          <a:p>
            <a:pPr>
              <a:lnSpc>
                <a:spcPct val="150000"/>
              </a:lnSpc>
            </a:pPr>
            <a:r>
              <a:rPr lang="en-US" dirty="0"/>
              <a:t>Custom testing system == perfect starting point for system hand-over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71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653</TotalTime>
  <Words>2469</Words>
  <Application>Microsoft Office PowerPoint</Application>
  <PresentationFormat>Widescreen</PresentationFormat>
  <Paragraphs>445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Calibri</vt:lpstr>
      <vt:lpstr>Consolas</vt:lpstr>
      <vt:lpstr>Trebuchet MS</vt:lpstr>
      <vt:lpstr>Wingdings 3</vt:lpstr>
      <vt:lpstr>Facet</vt:lpstr>
      <vt:lpstr>Testing in TDD spirit</vt:lpstr>
      <vt:lpstr>Schedule</vt:lpstr>
      <vt:lpstr>Rules</vt:lpstr>
      <vt:lpstr>Who are we ?</vt:lpstr>
      <vt:lpstr>Who are you ?</vt:lpstr>
      <vt:lpstr>Agenda</vt:lpstr>
      <vt:lpstr>Rules</vt:lpstr>
      <vt:lpstr>Glossary</vt:lpstr>
      <vt:lpstr>Reasons</vt:lpstr>
      <vt:lpstr>Reasons</vt:lpstr>
      <vt:lpstr>Test kinds</vt:lpstr>
      <vt:lpstr>Testing techniques</vt:lpstr>
      <vt:lpstr>Exercise –how would you test…</vt:lpstr>
      <vt:lpstr>Frameworks – (unit) tests</vt:lpstr>
      <vt:lpstr>NUnit</vt:lpstr>
      <vt:lpstr>NUnit</vt:lpstr>
      <vt:lpstr>Demo</vt:lpstr>
      <vt:lpstr>Naming</vt:lpstr>
      <vt:lpstr>Naming variants</vt:lpstr>
      <vt:lpstr>Naming - rewriting names </vt:lpstr>
      <vt:lpstr>Naming - rewriting names </vt:lpstr>
      <vt:lpstr>Expetions handling</vt:lpstr>
      <vt:lpstr>Running</vt:lpstr>
      <vt:lpstr>Running</vt:lpstr>
      <vt:lpstr>Test doubles – managing dependencies </vt:lpstr>
      <vt:lpstr>Demo - mocks</vt:lpstr>
      <vt:lpstr>Moq is not your only choice !!!</vt:lpstr>
      <vt:lpstr>FIRST</vt:lpstr>
      <vt:lpstr>Fast </vt:lpstr>
      <vt:lpstr>Isolated</vt:lpstr>
      <vt:lpstr>Repeatable</vt:lpstr>
      <vt:lpstr>Self-Verifying </vt:lpstr>
      <vt:lpstr>Timely</vt:lpstr>
      <vt:lpstr>AAA</vt:lpstr>
      <vt:lpstr>AAA </vt:lpstr>
      <vt:lpstr>AAA</vt:lpstr>
      <vt:lpstr>Assertion styles</vt:lpstr>
      <vt:lpstr>Assertion styles</vt:lpstr>
      <vt:lpstr>Legacy systems</vt:lpstr>
      <vt:lpstr>Best practices</vt:lpstr>
      <vt:lpstr>Obstacles</vt:lpstr>
      <vt:lpstr>„Secret tests”</vt:lpstr>
      <vt:lpstr>TDD workflow</vt:lpstr>
      <vt:lpstr>TDD vs BDD</vt:lpstr>
      <vt:lpstr>BDD == Given-When-Then ?</vt:lpstr>
      <vt:lpstr>BDD – Benefits </vt:lpstr>
      <vt:lpstr>Conventions tests</vt:lpstr>
      <vt:lpstr>Conventions tests</vt:lpstr>
      <vt:lpstr>Extending testing framework - demo</vt:lpstr>
      <vt:lpstr>Summary</vt:lpstr>
      <vt:lpstr>TDD Kata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in TDD spirit</dc:title>
  <dc:creator>Michał Bryłka</dc:creator>
  <cp:lastModifiedBy>Michał Bryłka</cp:lastModifiedBy>
  <cp:revision>64</cp:revision>
  <dcterms:created xsi:type="dcterms:W3CDTF">2020-04-15T20:29:58Z</dcterms:created>
  <dcterms:modified xsi:type="dcterms:W3CDTF">2020-10-07T21:20:39Z</dcterms:modified>
</cp:coreProperties>
</file>

<file path=docProps/thumbnail.jpeg>
</file>